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58" r:id="rId5"/>
    <p:sldId id="261" r:id="rId6"/>
    <p:sldId id="259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23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05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5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3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5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3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4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9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4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0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04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4E19-F9B0-4038-B346-8D289320FE3E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C362-B3F3-403E-AE23-BD2BCA075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5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5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6992"/>
            <a:ext cx="9144001" cy="35010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6"/>
            <a:ext cx="9144002" cy="33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106BE-E7BA-4190-A84A-6A7CFF0C1485}"/>
              </a:ext>
            </a:extLst>
          </p:cNvPr>
          <p:cNvSpPr txBox="1"/>
          <p:nvPr/>
        </p:nvSpPr>
        <p:spPr>
          <a:xfrm>
            <a:off x="868553" y="249289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>
                <a:solidFill>
                  <a:schemeClr val="bg1"/>
                </a:solidFill>
              </a:rPr>
              <a:t>Hvala na pažnji </a:t>
            </a:r>
          </a:p>
        </p:txBody>
      </p:sp>
    </p:spTree>
    <p:extLst>
      <p:ext uri="{BB962C8B-B14F-4D97-AF65-F5344CB8AC3E}">
        <p14:creationId xmlns:p14="http://schemas.microsoft.com/office/powerpoint/2010/main" val="186261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1" y="-18702"/>
            <a:ext cx="9144000" cy="6904085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D2E3F59F-E133-48A1-A248-4F51760F218F}"/>
              </a:ext>
            </a:extLst>
          </p:cNvPr>
          <p:cNvSpPr/>
          <p:nvPr/>
        </p:nvSpPr>
        <p:spPr>
          <a:xfrm>
            <a:off x="323528" y="332656"/>
            <a:ext cx="8901901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UNIVERZALNA SPORTSKA ŠKOLA I VJEŽBAONICA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01358" y="2233011"/>
            <a:ext cx="852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Povećanje broja odjeljenja</a:t>
            </a:r>
            <a:br>
              <a:rPr lang="hr-HR" sz="2400" dirty="0">
                <a:solidFill>
                  <a:schemeClr val="bg1"/>
                </a:solidFill>
              </a:rPr>
            </a:br>
            <a:r>
              <a:rPr lang="hr-HR" sz="2400" dirty="0">
                <a:solidFill>
                  <a:schemeClr val="bg1"/>
                </a:solidFill>
              </a:rPr>
              <a:t>2017./2018.   </a:t>
            </a:r>
            <a:r>
              <a:rPr lang="hr-HR" sz="2400" b="1" dirty="0">
                <a:solidFill>
                  <a:schemeClr val="bg1"/>
                </a:solidFill>
              </a:rPr>
              <a:t>519 </a:t>
            </a:r>
          </a:p>
          <a:p>
            <a:r>
              <a:rPr lang="hr-HR" sz="2400" dirty="0">
                <a:solidFill>
                  <a:schemeClr val="bg1"/>
                </a:solidFill>
              </a:rPr>
              <a:t>2018./2019.   </a:t>
            </a:r>
            <a:r>
              <a:rPr lang="hr-HR" sz="2400" b="1" dirty="0">
                <a:solidFill>
                  <a:schemeClr val="bg1"/>
                </a:solidFill>
              </a:rPr>
              <a:t>531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88832" y="1412776"/>
            <a:ext cx="8359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USŠ – preko 10 000 učenika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66852" y="345826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VJEŽBAONICA – preko 8000 učenika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67544" y="4661263"/>
            <a:ext cx="398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2017./2018.   </a:t>
            </a:r>
            <a:r>
              <a:rPr lang="hr-HR" b="1" dirty="0">
                <a:solidFill>
                  <a:schemeClr val="bg1"/>
                </a:solidFill>
              </a:rPr>
              <a:t>270 </a:t>
            </a:r>
          </a:p>
          <a:p>
            <a:r>
              <a:rPr lang="hr-HR" dirty="0">
                <a:solidFill>
                  <a:schemeClr val="bg1"/>
                </a:solidFill>
              </a:rPr>
              <a:t>2018./2019.   </a:t>
            </a:r>
            <a:r>
              <a:rPr lang="hr-HR" b="1" dirty="0">
                <a:solidFill>
                  <a:schemeClr val="bg1"/>
                </a:solidFill>
              </a:rPr>
              <a:t>399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59492" y="4227707"/>
            <a:ext cx="478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Povećanje broja odjeljenja</a:t>
            </a:r>
            <a:br>
              <a:rPr lang="hr-HR" sz="2400" dirty="0">
                <a:solidFill>
                  <a:schemeClr val="bg1"/>
                </a:solidFill>
              </a:rPr>
            </a:b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0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67839" y="26064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SMJERNICE ZA PROVEDBU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195736" y="1276311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VJEŽBAONICE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55576" y="2420888"/>
            <a:ext cx="8388424" cy="3816429"/>
          </a:xfrm>
          <a:prstGeom prst="rect">
            <a:avLst/>
          </a:prstGeom>
          <a:noFill/>
          <a:effectLst>
            <a:outerShdw sx="145000" sy="145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SUDIONICI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MJESTO ODRŽAVANJA VJEŽBAONICE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ODLASCI NA SPORTSKA DOGAĐANJA,  U PRIRODU,  </a:t>
            </a:r>
            <a:br>
              <a:rPr lang="hr-HR" sz="2800" dirty="0">
                <a:solidFill>
                  <a:schemeClr val="bg1"/>
                </a:solidFill>
              </a:rPr>
            </a:br>
            <a:r>
              <a:rPr lang="hr-HR" sz="2800" dirty="0">
                <a:solidFill>
                  <a:schemeClr val="bg1"/>
                </a:solidFill>
              </a:rPr>
              <a:t>NA IZLETE..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EDUKACIJA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SIGURNOST DJECE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PROBLEMI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KOMUNIKACIJA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8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46812" y="36450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AKTIVNOSTIMA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00497"/>
              </p:ext>
            </p:extLst>
          </p:nvPr>
        </p:nvGraphicFramePr>
        <p:xfrm>
          <a:off x="3851920" y="47767"/>
          <a:ext cx="5202189" cy="6762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 dirty="0">
                          <a:effectLst/>
                        </a:rPr>
                        <a:t> </a:t>
                      </a:r>
                      <a:endParaRPr lang="hr-HR" sz="1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hr-HR" sz="1200" b="1" u="none" strike="noStrike" dirty="0">
                          <a:effectLst/>
                        </a:rPr>
                        <a:t>Br šk. sati aktivnosti, postotak i br. Učenika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1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Aktivnost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 err="1">
                          <a:effectLst/>
                        </a:rPr>
                        <a:t>Br.šk</a:t>
                      </a:r>
                      <a:r>
                        <a:rPr lang="hr-HR" sz="1100" b="1" u="none" strike="noStrike" dirty="0">
                          <a:effectLst/>
                        </a:rPr>
                        <a:t>. sati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postotak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Učenici (M)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Učenice (Ž)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Nogomet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2642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15,60%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22845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6219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Odbojka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2041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12,05%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10271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12386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Košarka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1422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8,40%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10092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5587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Atletika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1003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5,92%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5735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5577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Badminton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992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5,86%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5395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5175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Stolni tenis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974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5,75%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5740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3288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Rukomet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950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5,61%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7038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4537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Planinarenje, šetnje prirodom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884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5,22%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2401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2688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Odlazak na sport. </a:t>
                      </a:r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vi-V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ogađanja</a:t>
                      </a:r>
                      <a:endParaRPr lang="vi-VN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770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4,55%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3408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2912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effectLst/>
                        </a:rPr>
                        <a:t>Fitness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581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3,43%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2796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3254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effectLst/>
                        </a:rPr>
                        <a:t>Ostalo.</a:t>
                      </a:r>
                      <a:r>
                        <a:rPr lang="hr-HR" sz="1400" b="1" u="none" strike="noStrike" dirty="0">
                          <a:effectLst/>
                        </a:rPr>
                        <a:t>.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581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3,43%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2952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3771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Gimnastika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470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2,78%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2051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3232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74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Vježbe za razvoj motorike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433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2,56%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4040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3434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Ples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398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2,35%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1335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3916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Klizanje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341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2,01%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1326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2070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effectLst/>
                        </a:rPr>
                        <a:t>Bicikliranje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305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1,80%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1135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1023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Aerobik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297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1,75%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697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2741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Plivanje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234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1,38%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891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883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Graničar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227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1,34%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1922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1713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Poligoni prepreka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212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1,25%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1550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1358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Kros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171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1,01%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1058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1083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Skijanje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105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0,62%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294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353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24.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Šah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83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0,49%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297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225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657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51" marR="9351" marT="935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Kuglanje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69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0,41%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>
                          <a:effectLst/>
                        </a:rPr>
                        <a:t>189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1" u="none" strike="noStrike" dirty="0">
                          <a:effectLst/>
                        </a:rPr>
                        <a:t>378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611560" y="25714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POSTOTAK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187624" y="3167359"/>
            <a:ext cx="93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PO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148391" y="1460347"/>
            <a:ext cx="93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09887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8" y="2253"/>
            <a:ext cx="9144000" cy="6858000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08034"/>
              </p:ext>
            </p:extLst>
          </p:nvPr>
        </p:nvGraphicFramePr>
        <p:xfrm>
          <a:off x="3707904" y="60967"/>
          <a:ext cx="5328592" cy="6736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 dirty="0">
                          <a:effectLst/>
                        </a:rPr>
                        <a:t>26.</a:t>
                      </a:r>
                      <a:endParaRPr lang="hr-HR" sz="1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u="none" strike="noStrike" dirty="0" err="1">
                          <a:effectLst/>
                        </a:rPr>
                        <a:t>Pilates</a:t>
                      </a:r>
                      <a:endParaRPr lang="hr-H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>
                          <a:effectLst/>
                        </a:rPr>
                        <a:t>69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>
                          <a:effectLst/>
                        </a:rPr>
                        <a:t>0,41%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>
                          <a:effectLst/>
                        </a:rPr>
                        <a:t>66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u="none" strike="noStrike" dirty="0">
                          <a:effectLst/>
                        </a:rPr>
                        <a:t>496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27.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Rolanje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58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0,34%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183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530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28.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Tenis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57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0,34%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278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218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166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29.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Tradicionalni i ulični sportovi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57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0,34%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388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265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30.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Streljaštvo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49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0,29%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278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306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31.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Hrvanje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47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0,28%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342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78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32.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Taekwondo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47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0,28%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407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311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33.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Karate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42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0,25%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221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200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34.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Gumi gumi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37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0,22%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200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316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35.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Judo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37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0,22%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201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105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36.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Parkour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35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0,21%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230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240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37.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Hokej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30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0,18%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259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165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38.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Jahanje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29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0,17%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19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105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39.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Veslanje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28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0,17%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193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163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4166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40.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Sportsko penjanje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26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0,15%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69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71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41.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Boks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21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0,12%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228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63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42.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Kickboxing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17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0,10%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126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61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43.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Joga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14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0,08%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86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44.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Streličarstvo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13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0,08%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43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46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45.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Squash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11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0,06%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34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30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46.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Ribolov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10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0,06%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31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29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47.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Crossminton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8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0,05%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112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80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48.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Ples na svili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4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0,02%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30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47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49.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Golf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0,02%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>
                          <a:effectLst/>
                        </a:rPr>
                        <a:t>3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12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5898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50.</a:t>
                      </a:r>
                      <a:endParaRPr lang="hr-HR" sz="1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16934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100,00%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99399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u="none" strike="noStrike" dirty="0">
                          <a:effectLst/>
                        </a:rPr>
                        <a:t>81826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179512" y="347342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AKTIVNOSTIMA 2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90482" y="238160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POSTOTAK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232022" y="2957672"/>
            <a:ext cx="93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PO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287316" y="1445504"/>
            <a:ext cx="93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3146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52829"/>
              </p:ext>
            </p:extLst>
          </p:nvPr>
        </p:nvGraphicFramePr>
        <p:xfrm>
          <a:off x="4139952" y="116643"/>
          <a:ext cx="4893199" cy="6630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9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Br. učenika po županijama u Vježbaonici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Županija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err="1">
                          <a:effectLst/>
                        </a:rPr>
                        <a:t>br</a:t>
                      </a:r>
                      <a:r>
                        <a:rPr lang="hr-HR" sz="1800" b="1" dirty="0">
                          <a:effectLst/>
                        </a:rPr>
                        <a:t> </a:t>
                      </a:r>
                      <a:r>
                        <a:rPr lang="hr-HR" sz="1800" b="1" dirty="0" err="1">
                          <a:effectLst/>
                        </a:rPr>
                        <a:t>šk</a:t>
                      </a:r>
                      <a:r>
                        <a:rPr lang="hr-HR" sz="1800" b="1" dirty="0">
                          <a:effectLst/>
                        </a:rPr>
                        <a:t> sati</a:t>
                      </a:r>
                      <a:endParaRPr lang="hr-H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M</a:t>
                      </a:r>
                      <a:endParaRPr lang="hr-H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Ž</a:t>
                      </a:r>
                      <a:endParaRPr lang="hr-H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GRAD ZAGREB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2034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14502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10056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OSJEČKO-BARANJSKA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1271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7790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6085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VARAŽDINSKA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1228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6747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5867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PRIMORSKO-GORANSKA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1355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6668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5667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VUKOVARSKO-SRIJEMSKA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1454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7259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5103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KRAPINSKO-ZAGORSKA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740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6068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4728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KARLOVAČKA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549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5264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4558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DUBROVAČKO-NERETVANSKA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861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3469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4027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MEĐIMURSKA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580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4057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4026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SISAČKO-MOSLAVAČKA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919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5190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3764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ISTARSKA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813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3608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3600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VIROVITIČKO-PODRAVSKA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361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4460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3408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KOPRIVNIČKO-KRIŽEVAČKA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712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3934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3353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BRODSKO-POSAVSKA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</a:rPr>
                        <a:t>619</a:t>
                      </a:r>
                      <a:endParaRPr lang="hr-H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3182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2947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ZAGREBAČKA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633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4055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2742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BJELOVARSKO-BILOGORSKA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620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3714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2546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SPLITSKO-DALMATINSKA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703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2408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2496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ŠIBENSKO-KNINSKA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501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1664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2446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POŽEŠKO-SLAVONSKA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415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2564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2144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ZADARSKA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385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1438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1871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LIČKO-SENJSKA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181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1358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</a:rPr>
                        <a:t>392</a:t>
                      </a:r>
                      <a:endParaRPr lang="hr-H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41163" y="119675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BROJ UČENIKA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95536" y="175161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       PO ŽUPANIJAMA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36436" y="307505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U VJEŽBAONICI</a:t>
            </a:r>
          </a:p>
        </p:txBody>
      </p:sp>
    </p:spTree>
    <p:extLst>
      <p:ext uri="{BB962C8B-B14F-4D97-AF65-F5344CB8AC3E}">
        <p14:creationId xmlns:p14="http://schemas.microsoft.com/office/powerpoint/2010/main" val="28415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28742"/>
              </p:ext>
            </p:extLst>
          </p:nvPr>
        </p:nvGraphicFramePr>
        <p:xfrm>
          <a:off x="5076056" y="92640"/>
          <a:ext cx="3168668" cy="667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9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Različitost aktivnosti po županijama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Osječko baranjska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40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Grad Zagreb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37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Primorsko goranska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34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Sisačko moslavačka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32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Karlovačka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31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Vukovarsko srijemska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31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Varaždinska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30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Istarska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29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Splitsko dalmatinska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29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Krapinsko zagorska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28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Međimurska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27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Zagrebačka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27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Virovitičko podravska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26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Dubrovačko neretvanska 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25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Koprivničko križevačka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25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Bjelovarsko bilogorska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25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Zadarska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24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Brodsko posavska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23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Šibensko kninska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23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Požeško Slavonska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19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4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Ličko senjska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9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34806" y="155679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RAZLIČITOST</a:t>
            </a:r>
          </a:p>
          <a:p>
            <a:r>
              <a:rPr lang="hr-HR" sz="4800" dirty="0">
                <a:solidFill>
                  <a:schemeClr val="bg1"/>
                </a:solidFill>
              </a:rPr>
              <a:t>AKTIVNOSTI PO</a:t>
            </a:r>
          </a:p>
          <a:p>
            <a:r>
              <a:rPr lang="hr-HR" sz="4800" dirty="0">
                <a:solidFill>
                  <a:schemeClr val="bg1"/>
                </a:solidFill>
              </a:rPr>
              <a:t>ŽUPANIJAMA</a:t>
            </a:r>
          </a:p>
        </p:txBody>
      </p:sp>
    </p:spTree>
    <p:extLst>
      <p:ext uri="{BB962C8B-B14F-4D97-AF65-F5344CB8AC3E}">
        <p14:creationId xmlns:p14="http://schemas.microsoft.com/office/powerpoint/2010/main" val="254602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5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9" y="0"/>
            <a:ext cx="916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74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672</Words>
  <Application>Microsoft Office PowerPoint</Application>
  <PresentationFormat>On-screen Show (4:3)</PresentationFormat>
  <Paragraphs>466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SimSun</vt:lpstr>
      <vt:lpstr>Arial</vt:lpstr>
      <vt:lpstr>Calibri</vt:lpstr>
      <vt:lpstr>Times New Roman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Soldo</dc:creator>
  <cp:lastModifiedBy>Soldo Miljevic, Sanja</cp:lastModifiedBy>
  <cp:revision>17</cp:revision>
  <dcterms:created xsi:type="dcterms:W3CDTF">2018-11-29T08:18:02Z</dcterms:created>
  <dcterms:modified xsi:type="dcterms:W3CDTF">2018-11-30T10:26:32Z</dcterms:modified>
</cp:coreProperties>
</file>