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256" r:id="rId6"/>
    <p:sldId id="258" r:id="rId7"/>
    <p:sldId id="283" r:id="rId8"/>
    <p:sldId id="284" r:id="rId9"/>
    <p:sldId id="285" r:id="rId10"/>
    <p:sldId id="277" r:id="rId11"/>
    <p:sldId id="279" r:id="rId12"/>
    <p:sldId id="286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20D"/>
    <a:srgbClr val="920617"/>
    <a:srgbClr val="CD0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5" autoAdjust="0"/>
    <p:restoredTop sz="97687" autoAdjust="0"/>
  </p:normalViewPr>
  <p:slideViewPr>
    <p:cSldViewPr snapToGrid="0" snapToObjects="1">
      <p:cViewPr>
        <p:scale>
          <a:sx n="90" d="100"/>
          <a:sy n="90" d="100"/>
        </p:scale>
        <p:origin x="-94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67FFA1-86E8-4C2F-A65E-D6447ED913A2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A20B051-D06D-4F7C-ADC4-224932476317}">
      <dgm:prSet phldrT="[Tekst]" custT="1"/>
      <dgm:spPr/>
      <dgm:t>
        <a:bodyPr/>
        <a:lstStyle/>
        <a:p>
          <a:r>
            <a:rPr lang="hr-HR" sz="1400" b="1" dirty="0" smtClean="0"/>
            <a:t>ELITNI SENIORSKI</a:t>
          </a:r>
        </a:p>
        <a:p>
          <a:r>
            <a:rPr lang="hr-HR" sz="1400" b="1" dirty="0" smtClean="0"/>
            <a:t>NOGOMET</a:t>
          </a:r>
        </a:p>
        <a:p>
          <a:r>
            <a:rPr lang="hr-HR" sz="1400" b="1" dirty="0" smtClean="0"/>
            <a:t>21+</a:t>
          </a:r>
          <a:endParaRPr lang="hr-HR" sz="1400" b="1" dirty="0"/>
        </a:p>
      </dgm:t>
    </dgm:pt>
    <dgm:pt modelId="{8018FFD1-2B42-40C3-A1BD-96F7B3CF1923}" type="parTrans" cxnId="{E091D86D-9C69-4FFC-8F9F-653FD3E66DD8}">
      <dgm:prSet/>
      <dgm:spPr/>
      <dgm:t>
        <a:bodyPr/>
        <a:lstStyle/>
        <a:p>
          <a:endParaRPr lang="hr-HR"/>
        </a:p>
      </dgm:t>
    </dgm:pt>
    <dgm:pt modelId="{3EFC9CCC-D840-452F-8C49-8F64C8DAEC78}" type="sibTrans" cxnId="{E091D86D-9C69-4FFC-8F9F-653FD3E66DD8}">
      <dgm:prSet/>
      <dgm:spPr/>
      <dgm:t>
        <a:bodyPr/>
        <a:lstStyle/>
        <a:p>
          <a:endParaRPr lang="hr-HR"/>
        </a:p>
      </dgm:t>
    </dgm:pt>
    <dgm:pt modelId="{2DFC2452-ADCB-4C8B-B059-3F874B8D3A40}">
      <dgm:prSet phldrT="[Tekst]" custT="1"/>
      <dgm:spPr/>
      <dgm:t>
        <a:bodyPr/>
        <a:lstStyle/>
        <a:p>
          <a:r>
            <a:rPr lang="hr-HR" sz="1400" b="1" dirty="0" smtClean="0"/>
            <a:t>RAZVOJNI SELEKTIVNI</a:t>
          </a:r>
        </a:p>
        <a:p>
          <a:r>
            <a:rPr lang="hr-HR" sz="1400" b="1" dirty="0" smtClean="0"/>
            <a:t>PROGRAMI</a:t>
          </a:r>
        </a:p>
        <a:p>
          <a:r>
            <a:rPr lang="hr-HR" sz="1400" b="1" dirty="0" smtClean="0"/>
            <a:t>10/11/12-21</a:t>
          </a:r>
          <a:endParaRPr lang="hr-HR" sz="1400" b="1" dirty="0"/>
        </a:p>
      </dgm:t>
    </dgm:pt>
    <dgm:pt modelId="{66010597-22F2-4EF2-9264-903D7F3FEB8E}" type="parTrans" cxnId="{0C42BF0E-9387-49F5-8345-73543ED25B46}">
      <dgm:prSet/>
      <dgm:spPr/>
      <dgm:t>
        <a:bodyPr/>
        <a:lstStyle/>
        <a:p>
          <a:endParaRPr lang="hr-HR"/>
        </a:p>
      </dgm:t>
    </dgm:pt>
    <dgm:pt modelId="{1C6F4B91-CA8E-44B8-A408-2C75156322A2}" type="sibTrans" cxnId="{0C42BF0E-9387-49F5-8345-73543ED25B46}">
      <dgm:prSet/>
      <dgm:spPr/>
      <dgm:t>
        <a:bodyPr/>
        <a:lstStyle/>
        <a:p>
          <a:endParaRPr lang="hr-HR"/>
        </a:p>
      </dgm:t>
    </dgm:pt>
    <dgm:pt modelId="{CFB84BE9-A4AE-4F4D-8382-A2F43A3B437D}">
      <dgm:prSet phldrT="[Tekst]" custT="1"/>
      <dgm:spPr/>
      <dgm:t>
        <a:bodyPr/>
        <a:lstStyle/>
        <a:p>
          <a:r>
            <a:rPr lang="hr-HR" sz="3700" b="1" dirty="0" smtClean="0"/>
            <a:t>GRASSROOTS</a:t>
          </a:r>
        </a:p>
        <a:p>
          <a:r>
            <a:rPr lang="hr-HR" sz="1600" b="1" dirty="0" smtClean="0"/>
            <a:t>4-12</a:t>
          </a:r>
          <a:endParaRPr lang="hr-HR" sz="1600" b="1" dirty="0"/>
        </a:p>
      </dgm:t>
    </dgm:pt>
    <dgm:pt modelId="{6023EA99-7E2B-4B5A-BC36-551026DB227E}" type="parTrans" cxnId="{9670B770-5008-401F-9349-D4A332165418}">
      <dgm:prSet/>
      <dgm:spPr/>
      <dgm:t>
        <a:bodyPr/>
        <a:lstStyle/>
        <a:p>
          <a:endParaRPr lang="hr-HR"/>
        </a:p>
      </dgm:t>
    </dgm:pt>
    <dgm:pt modelId="{C4C0E46E-1E1E-4E5E-8A25-38237D76EEC8}" type="sibTrans" cxnId="{9670B770-5008-401F-9349-D4A332165418}">
      <dgm:prSet/>
      <dgm:spPr/>
      <dgm:t>
        <a:bodyPr/>
        <a:lstStyle/>
        <a:p>
          <a:endParaRPr lang="hr-HR"/>
        </a:p>
      </dgm:t>
    </dgm:pt>
    <dgm:pt modelId="{96B21207-08EA-49BE-9E32-5CF2C3FD942B}" type="pres">
      <dgm:prSet presAssocID="{A367FFA1-86E8-4C2F-A65E-D6447ED913A2}" presName="Name0" presStyleCnt="0">
        <dgm:presLayoutVars>
          <dgm:dir/>
          <dgm:animLvl val="lvl"/>
          <dgm:resizeHandles val="exact"/>
        </dgm:presLayoutVars>
      </dgm:prSet>
      <dgm:spPr/>
    </dgm:pt>
    <dgm:pt modelId="{7293B6D8-BD96-4D1D-B094-B7A5114D1FF3}" type="pres">
      <dgm:prSet presAssocID="{9A20B051-D06D-4F7C-ADC4-224932476317}" presName="Name8" presStyleCnt="0"/>
      <dgm:spPr/>
    </dgm:pt>
    <dgm:pt modelId="{4B32663E-6B9A-48A7-9C21-7408CA5C9C72}" type="pres">
      <dgm:prSet presAssocID="{9A20B051-D06D-4F7C-ADC4-224932476317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DE50BDF-9924-46BA-90C4-A0A0E37D4456}" type="pres">
      <dgm:prSet presAssocID="{9A20B051-D06D-4F7C-ADC4-22493247631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3D8166-25C7-4E33-8139-C41649B97A28}" type="pres">
      <dgm:prSet presAssocID="{2DFC2452-ADCB-4C8B-B059-3F874B8D3A40}" presName="Name8" presStyleCnt="0"/>
      <dgm:spPr/>
    </dgm:pt>
    <dgm:pt modelId="{E3BD2617-BFF5-40CC-9845-73AC1A2F9F79}" type="pres">
      <dgm:prSet presAssocID="{2DFC2452-ADCB-4C8B-B059-3F874B8D3A40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F0646C-560A-412B-93D9-9D88C677FE0F}" type="pres">
      <dgm:prSet presAssocID="{2DFC2452-ADCB-4C8B-B059-3F874B8D3A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973480-FD6E-4628-B912-7F2946CD6922}" type="pres">
      <dgm:prSet presAssocID="{CFB84BE9-A4AE-4F4D-8382-A2F43A3B437D}" presName="Name8" presStyleCnt="0"/>
      <dgm:spPr/>
    </dgm:pt>
    <dgm:pt modelId="{B5DAB63D-90DE-490B-AA91-F998A3238FCA}" type="pres">
      <dgm:prSet presAssocID="{CFB84BE9-A4AE-4F4D-8382-A2F43A3B437D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262D57-4D95-459D-AD8F-E6008871A4AC}" type="pres">
      <dgm:prSet presAssocID="{CFB84BE9-A4AE-4F4D-8382-A2F43A3B43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640FF24-CF39-46E7-B2BA-8F6386331B64}" type="presOf" srcId="{CFB84BE9-A4AE-4F4D-8382-A2F43A3B437D}" destId="{D8262D57-4D95-459D-AD8F-E6008871A4AC}" srcOrd="1" destOrd="0" presId="urn:microsoft.com/office/officeart/2005/8/layout/pyramid1"/>
    <dgm:cxn modelId="{16DEDA47-80FA-4D7F-8A59-F35AEBD7C4B2}" type="presOf" srcId="{A367FFA1-86E8-4C2F-A65E-D6447ED913A2}" destId="{96B21207-08EA-49BE-9E32-5CF2C3FD942B}" srcOrd="0" destOrd="0" presId="urn:microsoft.com/office/officeart/2005/8/layout/pyramid1"/>
    <dgm:cxn modelId="{CC590F70-5096-45A0-8767-845742F8A6F2}" type="presOf" srcId="{CFB84BE9-A4AE-4F4D-8382-A2F43A3B437D}" destId="{B5DAB63D-90DE-490B-AA91-F998A3238FCA}" srcOrd="0" destOrd="0" presId="urn:microsoft.com/office/officeart/2005/8/layout/pyramid1"/>
    <dgm:cxn modelId="{E091D86D-9C69-4FFC-8F9F-653FD3E66DD8}" srcId="{A367FFA1-86E8-4C2F-A65E-D6447ED913A2}" destId="{9A20B051-D06D-4F7C-ADC4-224932476317}" srcOrd="0" destOrd="0" parTransId="{8018FFD1-2B42-40C3-A1BD-96F7B3CF1923}" sibTransId="{3EFC9CCC-D840-452F-8C49-8F64C8DAEC78}"/>
    <dgm:cxn modelId="{37A07EEE-79AA-4374-A9F9-69377F0A53F4}" type="presOf" srcId="{2DFC2452-ADCB-4C8B-B059-3F874B8D3A40}" destId="{E3BD2617-BFF5-40CC-9845-73AC1A2F9F79}" srcOrd="0" destOrd="0" presId="urn:microsoft.com/office/officeart/2005/8/layout/pyramid1"/>
    <dgm:cxn modelId="{0C42BF0E-9387-49F5-8345-73543ED25B46}" srcId="{A367FFA1-86E8-4C2F-A65E-D6447ED913A2}" destId="{2DFC2452-ADCB-4C8B-B059-3F874B8D3A40}" srcOrd="1" destOrd="0" parTransId="{66010597-22F2-4EF2-9264-903D7F3FEB8E}" sibTransId="{1C6F4B91-CA8E-44B8-A408-2C75156322A2}"/>
    <dgm:cxn modelId="{9670B770-5008-401F-9349-D4A332165418}" srcId="{A367FFA1-86E8-4C2F-A65E-D6447ED913A2}" destId="{CFB84BE9-A4AE-4F4D-8382-A2F43A3B437D}" srcOrd="2" destOrd="0" parTransId="{6023EA99-7E2B-4B5A-BC36-551026DB227E}" sibTransId="{C4C0E46E-1E1E-4E5E-8A25-38237D76EEC8}"/>
    <dgm:cxn modelId="{89140F28-043B-498B-B054-7A26B903B377}" type="presOf" srcId="{9A20B051-D06D-4F7C-ADC4-224932476317}" destId="{4B32663E-6B9A-48A7-9C21-7408CA5C9C72}" srcOrd="0" destOrd="0" presId="urn:microsoft.com/office/officeart/2005/8/layout/pyramid1"/>
    <dgm:cxn modelId="{CF12E4B3-32E3-457C-83C1-669A09D2E9D6}" type="presOf" srcId="{2DFC2452-ADCB-4C8B-B059-3F874B8D3A40}" destId="{31F0646C-560A-412B-93D9-9D88C677FE0F}" srcOrd="1" destOrd="0" presId="urn:microsoft.com/office/officeart/2005/8/layout/pyramid1"/>
    <dgm:cxn modelId="{65E60390-87DD-443D-8EA9-16BFD9B22CE6}" type="presOf" srcId="{9A20B051-D06D-4F7C-ADC4-224932476317}" destId="{5DE50BDF-9924-46BA-90C4-A0A0E37D4456}" srcOrd="1" destOrd="0" presId="urn:microsoft.com/office/officeart/2005/8/layout/pyramid1"/>
    <dgm:cxn modelId="{5E844824-B2D8-4EF4-AE5B-5E25CA6519A7}" type="presParOf" srcId="{96B21207-08EA-49BE-9E32-5CF2C3FD942B}" destId="{7293B6D8-BD96-4D1D-B094-B7A5114D1FF3}" srcOrd="0" destOrd="0" presId="urn:microsoft.com/office/officeart/2005/8/layout/pyramid1"/>
    <dgm:cxn modelId="{31C23F99-9313-4B2A-9D25-1F05BEC76AA1}" type="presParOf" srcId="{7293B6D8-BD96-4D1D-B094-B7A5114D1FF3}" destId="{4B32663E-6B9A-48A7-9C21-7408CA5C9C72}" srcOrd="0" destOrd="0" presId="urn:microsoft.com/office/officeart/2005/8/layout/pyramid1"/>
    <dgm:cxn modelId="{8A5E3818-08AB-4A30-AC9C-8C3DEB0C8C73}" type="presParOf" srcId="{7293B6D8-BD96-4D1D-B094-B7A5114D1FF3}" destId="{5DE50BDF-9924-46BA-90C4-A0A0E37D4456}" srcOrd="1" destOrd="0" presId="urn:microsoft.com/office/officeart/2005/8/layout/pyramid1"/>
    <dgm:cxn modelId="{72D179E3-0B8D-4020-9B46-E60B9A3C7ACE}" type="presParOf" srcId="{96B21207-08EA-49BE-9E32-5CF2C3FD942B}" destId="{0E3D8166-25C7-4E33-8139-C41649B97A28}" srcOrd="1" destOrd="0" presId="urn:microsoft.com/office/officeart/2005/8/layout/pyramid1"/>
    <dgm:cxn modelId="{AB2664A0-4F65-48F8-A0F4-3563849FC16F}" type="presParOf" srcId="{0E3D8166-25C7-4E33-8139-C41649B97A28}" destId="{E3BD2617-BFF5-40CC-9845-73AC1A2F9F79}" srcOrd="0" destOrd="0" presId="urn:microsoft.com/office/officeart/2005/8/layout/pyramid1"/>
    <dgm:cxn modelId="{43F455FF-8E4F-455D-BEB2-05D9EE6505BF}" type="presParOf" srcId="{0E3D8166-25C7-4E33-8139-C41649B97A28}" destId="{31F0646C-560A-412B-93D9-9D88C677FE0F}" srcOrd="1" destOrd="0" presId="urn:microsoft.com/office/officeart/2005/8/layout/pyramid1"/>
    <dgm:cxn modelId="{C944FE12-8D79-4670-8986-F9377CCE91B9}" type="presParOf" srcId="{96B21207-08EA-49BE-9E32-5CF2C3FD942B}" destId="{6C973480-FD6E-4628-B912-7F2946CD6922}" srcOrd="2" destOrd="0" presId="urn:microsoft.com/office/officeart/2005/8/layout/pyramid1"/>
    <dgm:cxn modelId="{55351B1C-050A-44EB-914C-8AC7781BD348}" type="presParOf" srcId="{6C973480-FD6E-4628-B912-7F2946CD6922}" destId="{B5DAB63D-90DE-490B-AA91-F998A3238FCA}" srcOrd="0" destOrd="0" presId="urn:microsoft.com/office/officeart/2005/8/layout/pyramid1"/>
    <dgm:cxn modelId="{9B0CC16A-38F2-4A50-A8A2-D1CB7F98967E}" type="presParOf" srcId="{6C973480-FD6E-4628-B912-7F2946CD6922}" destId="{D8262D57-4D95-459D-AD8F-E6008871A4A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2663E-6B9A-48A7-9C21-7408CA5C9C72}">
      <dsp:nvSpPr>
        <dsp:cNvPr id="0" name=""/>
        <dsp:cNvSpPr/>
      </dsp:nvSpPr>
      <dsp:spPr>
        <a:xfrm>
          <a:off x="1616149" y="0"/>
          <a:ext cx="1616149" cy="1354666"/>
        </a:xfrm>
        <a:prstGeom prst="trapezoid">
          <a:avLst>
            <a:gd name="adj" fmla="val 596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ELITNI SENIORSKI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NOGOMET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21+</a:t>
          </a:r>
          <a:endParaRPr lang="hr-HR" sz="1400" b="1" kern="1200" dirty="0"/>
        </a:p>
      </dsp:txBody>
      <dsp:txXfrm>
        <a:off x="1616149" y="0"/>
        <a:ext cx="1616149" cy="1354666"/>
      </dsp:txXfrm>
    </dsp:sp>
    <dsp:sp modelId="{E3BD2617-BFF5-40CC-9845-73AC1A2F9F79}">
      <dsp:nvSpPr>
        <dsp:cNvPr id="0" name=""/>
        <dsp:cNvSpPr/>
      </dsp:nvSpPr>
      <dsp:spPr>
        <a:xfrm>
          <a:off x="808074" y="1354666"/>
          <a:ext cx="3232298" cy="1354666"/>
        </a:xfrm>
        <a:prstGeom prst="trapezoid">
          <a:avLst>
            <a:gd name="adj" fmla="val 596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RAZVOJNI SELEKTIVNI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PROGRAMI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/>
            <a:t>10/11/12-21</a:t>
          </a:r>
          <a:endParaRPr lang="hr-HR" sz="1400" b="1" kern="1200" dirty="0"/>
        </a:p>
      </dsp:txBody>
      <dsp:txXfrm>
        <a:off x="1373726" y="1354666"/>
        <a:ext cx="2100994" cy="1354666"/>
      </dsp:txXfrm>
    </dsp:sp>
    <dsp:sp modelId="{B5DAB63D-90DE-490B-AA91-F998A3238FCA}">
      <dsp:nvSpPr>
        <dsp:cNvPr id="0" name=""/>
        <dsp:cNvSpPr/>
      </dsp:nvSpPr>
      <dsp:spPr>
        <a:xfrm>
          <a:off x="0" y="2709333"/>
          <a:ext cx="4848448" cy="1354666"/>
        </a:xfrm>
        <a:prstGeom prst="trapezoid">
          <a:avLst>
            <a:gd name="adj" fmla="val 596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700" b="1" kern="1200" dirty="0" smtClean="0"/>
            <a:t>GRASSROOTS</a:t>
          </a:r>
        </a:p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kern="1200" dirty="0" smtClean="0"/>
            <a:t>4-12</a:t>
          </a:r>
          <a:endParaRPr lang="hr-HR" sz="1600" b="1" kern="1200" dirty="0"/>
        </a:p>
      </dsp:txBody>
      <dsp:txXfrm>
        <a:off x="848478" y="2709333"/>
        <a:ext cx="3151491" cy="1354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ECC4C-73AF-8146-B201-22006AC5783B}" type="datetimeFigureOut">
              <a:rPr lang="sr-Latn-RS"/>
              <a:pPr/>
              <a:t>30.11.2018.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5DE2-3FBB-6C40-B564-D45606CF3283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407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ABDE0-D587-764D-AE2C-6D6A2B4663CF}" type="datetimeFigureOut">
              <a:rPr lang="sr-Latn-RS"/>
              <a:pPr/>
              <a:t>30.11.2018.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  <a:p>
            <a:pPr lvl="4"/>
            <a:r>
              <a:rPr lang="ta-IN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852B0-50FA-864A-BDC4-4CCCB4B51267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54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drazen/HNS/PrezentacijaHNSAgrokor/hns_logo_horizontal.png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_1024x76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734" y="-53086"/>
            <a:ext cx="9287933" cy="6965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933"/>
            <a:ext cx="7772400" cy="2777067"/>
          </a:xfrm>
        </p:spPr>
        <p:txBody>
          <a:bodyPr anchor="b" anchorCtr="0"/>
          <a:lstStyle>
            <a:lvl1pPr algn="l">
              <a:lnSpc>
                <a:spcPct val="100000"/>
              </a:lnSpc>
              <a:spcBef>
                <a:spcPts val="0"/>
              </a:spcBef>
              <a:defRPr sz="6000">
                <a:solidFill>
                  <a:srgbClr val="FFFFFF"/>
                </a:solidFill>
                <a:latin typeface="Letro"/>
                <a:cs typeface="Letro"/>
              </a:defRPr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2743"/>
            <a:ext cx="7772400" cy="88896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FFFF"/>
                </a:solidFill>
                <a:latin typeface="Gotham Book"/>
                <a:cs typeface="Gotham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444326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Gotham Book"/>
                <a:cs typeface="Gotham Book"/>
              </a:defRPr>
            </a:lvl1pPr>
          </a:lstStyle>
          <a:p>
            <a:fld id="{3A8A772C-2231-924A-A4DA-C3345676387C}" type="datetime3">
              <a:rPr lang="en-US"/>
              <a:pPr/>
              <a:t>30 November 2018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85800" y="3057270"/>
            <a:ext cx="7772400" cy="0"/>
          </a:xfrm>
          <a:prstGeom prst="line">
            <a:avLst/>
          </a:prstGeom>
          <a:ln w="9525" cmpd="sng">
            <a:solidFill>
              <a:schemeClr val="bg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hns_logo_horizontal.png" descr="/Users/drazen/HNS/PrezentacijaHNSAgrokor/hns_logo_horizontal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66" y="5454404"/>
            <a:ext cx="1974658" cy="114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68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>
            <a:lvl1pPr algn="l">
              <a:lnSpc>
                <a:spcPct val="100000"/>
              </a:lnSpc>
              <a:defRPr>
                <a:latin typeface="Letro"/>
                <a:cs typeface="Letro"/>
              </a:defRPr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dirty="0" smtClean="0"/>
              <a:t>NASLOV PREZENTACIJE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A6F-243C-BE4F-AEFD-7DF28B19A481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7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_1024x76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" y="-1"/>
            <a:ext cx="9144002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82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ta-IN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6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7684" y="2963333"/>
            <a:ext cx="7386013" cy="748772"/>
          </a:xfrm>
        </p:spPr>
        <p:txBody>
          <a:bodyPr/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NASLOV PREZENTACIJE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A6F-243C-BE4F-AEFD-7DF28B19A481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1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NASLOV PREZENTACIJE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A6F-243C-BE4F-AEFD-7DF28B19A481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7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file://localhost/Users/drazen/HNS/PrezentacijaHNSAgrokor/hns_znak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bg1"/>
            </a:gs>
            <a:gs pos="100000">
              <a:schemeClr val="bg1">
                <a:lumMod val="5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orund.jp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7024" y="274638"/>
            <a:ext cx="6617079" cy="986895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ta-I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7024" y="1417638"/>
            <a:ext cx="6617079" cy="4072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/>
              <a:t>Click to edit Master text styles</a:t>
            </a:r>
          </a:p>
          <a:p>
            <a:pPr lvl="1"/>
            <a:r>
              <a:rPr lang="ta-IN"/>
              <a:t>Second level</a:t>
            </a:r>
          </a:p>
          <a:p>
            <a:pPr lvl="2"/>
            <a:r>
              <a:rPr lang="ta-IN"/>
              <a:t>Third level</a:t>
            </a:r>
          </a:p>
          <a:p>
            <a:pPr lvl="3"/>
            <a:r>
              <a:rPr lang="ta-IN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69045" y="63409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Gotham Book"/>
                <a:cs typeface="Gotham Book"/>
              </a:defRPr>
            </a:lvl1pPr>
          </a:lstStyle>
          <a:p>
            <a:r>
              <a:rPr lang="hr-HR" dirty="0" smtClean="0"/>
              <a:t>NASLOV PRZENTACIJE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4643" y="6340956"/>
            <a:ext cx="379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0000"/>
                </a:solidFill>
                <a:latin typeface="Gotham Light"/>
                <a:cs typeface="Gotham Light"/>
              </a:defRPr>
            </a:lvl1pPr>
          </a:lstStyle>
          <a:p>
            <a:fld id="{95F87A6F-243C-BE4F-AEFD-7DF28B19A48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hns_znak.png" descr="/Users/drazen/HNS/PrezentacijaHNSAgrokor/hns_znak.png"/>
          <p:cNvPicPr>
            <a:picLocks noChangeAspect="1"/>
          </p:cNvPicPr>
          <p:nvPr userDrawn="1"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6399" y="6126163"/>
            <a:ext cx="555034" cy="629077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7981758" y="6126163"/>
            <a:ext cx="123152" cy="230187"/>
          </a:xfrm>
          <a:prstGeom prst="line">
            <a:avLst/>
          </a:prstGeom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7712363" y="6706081"/>
            <a:ext cx="80434" cy="151919"/>
          </a:xfrm>
          <a:prstGeom prst="line">
            <a:avLst/>
          </a:prstGeom>
          <a:ln w="635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Triangle 13"/>
          <p:cNvSpPr/>
          <p:nvPr userDrawn="1"/>
        </p:nvSpPr>
        <p:spPr>
          <a:xfrm flipV="1">
            <a:off x="-1" y="2693"/>
            <a:ext cx="1427025" cy="3519440"/>
          </a:xfrm>
          <a:prstGeom prst="rtTriangle">
            <a:avLst/>
          </a:prstGeom>
          <a:gradFill>
            <a:gsLst>
              <a:gs pos="51000">
                <a:srgbClr val="5C020D"/>
              </a:gs>
              <a:gs pos="100000">
                <a:srgbClr val="CD0920"/>
              </a:gs>
            </a:gsLst>
            <a:lin ang="5940000" scaled="0"/>
          </a:gradFill>
          <a:ln>
            <a:noFill/>
          </a:ln>
          <a:effectLst>
            <a:outerShdw blurRad="815975" dist="444500" dir="5100000" sx="87000" sy="87000" algn="tl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rgbClr val="920617"/>
          </a:solidFill>
          <a:latin typeface="Letro"/>
          <a:ea typeface="+mj-ea"/>
          <a:cs typeface="Letro"/>
        </a:defRPr>
      </a:lvl1pPr>
    </p:titleStyle>
    <p:bodyStyle>
      <a:lvl1pPr marL="342900" indent="-342900" algn="l" defTabSz="457200" rtl="0" eaLnBrk="1" latinLnBrk="0" hangingPunct="1">
        <a:spcBef>
          <a:spcPts val="1000"/>
        </a:spcBef>
        <a:buClr>
          <a:srgbClr val="920617"/>
        </a:buClr>
        <a:buSzPct val="90000"/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otham Book"/>
          <a:ea typeface="+mn-ea"/>
          <a:cs typeface="Gotham Book"/>
        </a:defRPr>
      </a:lvl1pPr>
      <a:lvl2pPr marL="742950" indent="-285750" algn="l" defTabSz="457200" rtl="0" eaLnBrk="1" latinLnBrk="0" hangingPunct="1">
        <a:spcBef>
          <a:spcPts val="1000"/>
        </a:spcBef>
        <a:buClr>
          <a:srgbClr val="920617"/>
        </a:buClr>
        <a:buSzPct val="90000"/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otham Book"/>
          <a:ea typeface="+mn-ea"/>
          <a:cs typeface="Gotham Book"/>
        </a:defRPr>
      </a:lvl2pPr>
      <a:lvl3pPr marL="1143000" indent="-228600" algn="l" defTabSz="457200" rtl="0" eaLnBrk="1" latinLnBrk="0" hangingPunct="1">
        <a:spcBef>
          <a:spcPts val="1000"/>
        </a:spcBef>
        <a:buClr>
          <a:srgbClr val="920617"/>
        </a:buClr>
        <a:buSzPct val="90000"/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otham Book"/>
          <a:ea typeface="+mn-ea"/>
          <a:cs typeface="Gotham Book"/>
        </a:defRPr>
      </a:lvl3pPr>
      <a:lvl4pPr marL="1600200" indent="-228600" algn="l" defTabSz="457200" rtl="0" eaLnBrk="1" latinLnBrk="0" hangingPunct="1">
        <a:spcBef>
          <a:spcPts val="1000"/>
        </a:spcBef>
        <a:buClr>
          <a:srgbClr val="920617"/>
        </a:buClr>
        <a:buSzPct val="90000"/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otham Book"/>
          <a:ea typeface="+mn-ea"/>
          <a:cs typeface="Gotham Book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0000"/>
        </a:buClr>
        <a:buSzPct val="70000"/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Gotham Book"/>
          <a:ea typeface="+mn-ea"/>
          <a:cs typeface="Gotham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razen/HNS/PrezentacijaHNSAgrokor/hns_logo_horizontal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b="1" i="1" dirty="0" smtClean="0">
                <a:solidFill>
                  <a:schemeClr val="bg1"/>
                </a:solidFill>
              </a:rPr>
              <a:t>GRASSROOTS</a:t>
            </a:r>
            <a:br>
              <a:rPr lang="hr-HR" b="1" i="1" dirty="0" smtClean="0">
                <a:solidFill>
                  <a:schemeClr val="bg1"/>
                </a:solidFill>
              </a:rPr>
            </a:br>
            <a:r>
              <a:rPr lang="hr-HR" b="1" i="1" dirty="0" smtClean="0">
                <a:solidFill>
                  <a:schemeClr val="bg1"/>
                </a:solidFill>
              </a:rPr>
              <a:t>NOGOMET</a:t>
            </a:r>
            <a:endParaRPr lang="en-US" sz="4800" b="1" i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2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Dječji i školski nogomet</a:t>
            </a:r>
          </a:p>
          <a:p>
            <a:endParaRPr lang="ta-IN" sz="32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799" y="4443268"/>
            <a:ext cx="2474843" cy="57599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sz="1400" dirty="0" smtClean="0"/>
              <a:t>30. Studeni 2018.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177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</a:t>
            </a:r>
            <a:r>
              <a:rPr lang="hr-HR" dirty="0" err="1" smtClean="0"/>
              <a:t>Grassroots</a:t>
            </a:r>
            <a:r>
              <a:rPr lang="hr-HR" dirty="0" smtClean="0"/>
              <a:t>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NASLOV PREZENTACIJE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A6F-243C-BE4F-AEFD-7DF28B19A481}" type="slidenum">
              <a:rPr lang="en-US"/>
              <a:pPr/>
              <a:t>2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4" y="1417638"/>
            <a:ext cx="3753293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758423508"/>
              </p:ext>
            </p:extLst>
          </p:nvPr>
        </p:nvGraphicFramePr>
        <p:xfrm>
          <a:off x="4104166" y="1397000"/>
          <a:ext cx="48484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Ravni poveznik 8"/>
          <p:cNvCxnSpPr/>
          <p:nvPr/>
        </p:nvCxnSpPr>
        <p:spPr>
          <a:xfrm>
            <a:off x="0" y="2711302"/>
            <a:ext cx="9144000" cy="3189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47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GRASSROOTS </a:t>
            </a:r>
            <a:r>
              <a:rPr lang="hr-HR" dirty="0" smtClean="0"/>
              <a:t>FILOZOFIJA 4-12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AutoNum type="arabicPeriod"/>
            </a:pPr>
            <a:r>
              <a:rPr lang="hr-HR" b="1" dirty="0" smtClean="0"/>
              <a:t>Nogomet za sve! </a:t>
            </a:r>
            <a:r>
              <a:rPr lang="hr-HR" dirty="0" smtClean="0"/>
              <a:t>- </a:t>
            </a:r>
            <a:r>
              <a:rPr lang="hr-HR" dirty="0" err="1">
                <a:latin typeface="Letro"/>
              </a:rPr>
              <a:t>Grassroots</a:t>
            </a:r>
            <a:r>
              <a:rPr lang="hr-HR" dirty="0">
                <a:latin typeface="Letro"/>
              </a:rPr>
              <a:t> nogomet mora biti dostupan svima, bez obzira na razlike u znanjima, sposobnostima, dobi,spolu, vjeri ili socijalnoj pozadini</a:t>
            </a:r>
            <a:endParaRPr lang="hr-HR" dirty="0" smtClean="0"/>
          </a:p>
          <a:p>
            <a:pPr>
              <a:buAutoNum type="arabicPeriod"/>
            </a:pPr>
            <a:r>
              <a:rPr lang="hr-HR" b="1" dirty="0" smtClean="0"/>
              <a:t>Može se igrati bilo gdje i bilo tko! </a:t>
            </a:r>
            <a:r>
              <a:rPr lang="hr-HR" dirty="0" smtClean="0"/>
              <a:t>– dovoljna su dva gola i lopta</a:t>
            </a:r>
          </a:p>
          <a:p>
            <a:pPr>
              <a:buFont typeface="Wingdings" charset="2"/>
              <a:buAutoNum type="arabicPeriod"/>
            </a:pPr>
            <a:r>
              <a:rPr lang="hr-HR" b="1" dirty="0" smtClean="0"/>
              <a:t>Nogomet kao škola! </a:t>
            </a:r>
            <a:r>
              <a:rPr lang="hr-HR" dirty="0" smtClean="0"/>
              <a:t>– Treneri </a:t>
            </a:r>
            <a:r>
              <a:rPr lang="hr-HR" dirty="0"/>
              <a:t>su edukatori, potiču timski rad i uvažavaju raznolikosti u rastu i razvoju </a:t>
            </a:r>
            <a:r>
              <a:rPr lang="hr-HR" dirty="0" smtClean="0"/>
              <a:t>djece,razvoj </a:t>
            </a:r>
            <a:r>
              <a:rPr lang="hr-HR" dirty="0" err="1" smtClean="0"/>
              <a:t>fair</a:t>
            </a:r>
            <a:r>
              <a:rPr lang="hr-HR" dirty="0" smtClean="0"/>
              <a:t>-</a:t>
            </a:r>
            <a:r>
              <a:rPr lang="hr-HR" dirty="0" err="1" smtClean="0"/>
              <a:t>playa</a:t>
            </a:r>
            <a:r>
              <a:rPr lang="hr-HR" dirty="0" smtClean="0"/>
              <a:t>, naglašavaju važnost bavljenja tjelesnom aktivnosti, potiču stvaranje zdravih prehrambenih navika i dr.</a:t>
            </a:r>
          </a:p>
          <a:p>
            <a:pPr>
              <a:buAutoNum type="arabicPeriod"/>
            </a:pPr>
            <a:r>
              <a:rPr lang="hr-HR" b="1" dirty="0" smtClean="0"/>
              <a:t>Nogomet kao zabava! </a:t>
            </a:r>
            <a:r>
              <a:rPr lang="hr-HR" dirty="0" smtClean="0"/>
              <a:t>– Igra je najbolje sredstvo prenošenja informacija kod djece, svi sadržaji trebaju biti zanimljivi i prilagođeni uzrastu i mogućnostima djece.</a:t>
            </a:r>
          </a:p>
          <a:p>
            <a:pPr>
              <a:buAutoNum type="arabicPeriod"/>
            </a:pPr>
            <a:r>
              <a:rPr lang="hr-HR" b="1" dirty="0" smtClean="0"/>
              <a:t>Pustimo djecu da budu djeca! </a:t>
            </a:r>
            <a:r>
              <a:rPr lang="hr-HR" dirty="0" smtClean="0"/>
              <a:t>– </a:t>
            </a:r>
            <a:r>
              <a:rPr lang="hr-HR" dirty="0" err="1" smtClean="0"/>
              <a:t>Grassroots</a:t>
            </a:r>
            <a:r>
              <a:rPr lang="hr-HR" dirty="0" smtClean="0"/>
              <a:t> nogomet mora biti jednostavan, zanimljiv i usmjeren na psiho-fizički razvoj, pedagoški pristup problemu, „ Djeca trebaju zavoljeti nogomet</a:t>
            </a:r>
            <a:r>
              <a:rPr lang="hr-HR" dirty="0"/>
              <a:t> </a:t>
            </a:r>
            <a:r>
              <a:rPr lang="hr-HR" dirty="0" smtClean="0"/>
              <a:t>u osnovnom izvornom obliku! „</a:t>
            </a:r>
          </a:p>
          <a:p>
            <a:pPr>
              <a:buAutoNum type="arabicPeriod"/>
            </a:pPr>
            <a:endParaRPr lang="hr-HR" b="1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NASLOV PREZENTACIJE</a:t>
            </a:r>
            <a:endParaRPr lang="en-US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A6F-243C-BE4F-AEFD-7DF28B19A481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856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Trener </a:t>
            </a:r>
            <a:r>
              <a:rPr lang="hr-HR" dirty="0" smtClean="0"/>
              <a:t>– edukator – glavne zadaće: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27024" y="1417638"/>
            <a:ext cx="6617079" cy="4451534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Odgovoran je za sigurnost djece</a:t>
            </a:r>
          </a:p>
          <a:p>
            <a:r>
              <a:rPr lang="hr-HR" dirty="0" smtClean="0"/>
              <a:t>Poznaje zakonitosti rasta i razvoja djece</a:t>
            </a:r>
          </a:p>
          <a:p>
            <a:r>
              <a:rPr lang="hr-HR" dirty="0" smtClean="0"/>
              <a:t>Posjeduje osnovna nogometna znanja</a:t>
            </a:r>
          </a:p>
          <a:p>
            <a:r>
              <a:rPr lang="hr-HR" dirty="0" smtClean="0"/>
              <a:t>Posjeduje i primjenjuje organizacijska znanja</a:t>
            </a:r>
          </a:p>
          <a:p>
            <a:r>
              <a:rPr lang="hr-HR" dirty="0" smtClean="0"/>
              <a:t>Primjenjuje metode učenja primjerene dobnim kategorijama</a:t>
            </a:r>
          </a:p>
          <a:p>
            <a:r>
              <a:rPr lang="hr-HR" dirty="0" smtClean="0"/>
              <a:t>Sluša dječje zahtjeve, komunicira i navodi ih na samostalno </a:t>
            </a:r>
            <a:r>
              <a:rPr lang="hr-HR" dirty="0" err="1" smtClean="0"/>
              <a:t>riješavanje</a:t>
            </a:r>
            <a:r>
              <a:rPr lang="hr-HR" dirty="0" smtClean="0"/>
              <a:t>, potiče na timski rad</a:t>
            </a:r>
          </a:p>
          <a:p>
            <a:r>
              <a:rPr lang="hr-HR" dirty="0" smtClean="0"/>
              <a:t>Postavlja zahtjeve ali je tolerantan prema onima koji ne mogu ispuniti tražene zahtjeve</a:t>
            </a:r>
          </a:p>
          <a:p>
            <a:r>
              <a:rPr lang="hr-HR" dirty="0" smtClean="0"/>
              <a:t>Utječe na stvaranje pozitivnog stava prema tjelesnoj aktivnosti i stvaranju zdravih prehrambenih navika</a:t>
            </a:r>
          </a:p>
          <a:p>
            <a:r>
              <a:rPr lang="hr-HR" dirty="0" smtClean="0"/>
              <a:t>Komunicira s roditeljima i obavještava ih o napretku njihove djece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NASLOV PREZENTACIJE</a:t>
            </a:r>
            <a:endParaRPr lang="en-US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A6F-243C-BE4F-AEFD-7DF28B19A481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929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Projekt - Nogomet u škole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Nacionalni projekt</a:t>
            </a:r>
          </a:p>
          <a:p>
            <a:r>
              <a:rPr lang="hr-HR" dirty="0"/>
              <a:t>Hrvatski školski sportski </a:t>
            </a:r>
            <a:r>
              <a:rPr lang="hr-HR" dirty="0" smtClean="0"/>
              <a:t>savez + Hrvatski nogometni savez </a:t>
            </a:r>
          </a:p>
          <a:p>
            <a:r>
              <a:rPr lang="hr-HR" dirty="0" smtClean="0"/>
              <a:t>Univerzalna škola (višestrani razvoj) + Nogomet (upoznavanje sporta) </a:t>
            </a:r>
          </a:p>
          <a:p>
            <a:r>
              <a:rPr lang="hr-HR" dirty="0" smtClean="0"/>
              <a:t>21 županija</a:t>
            </a:r>
          </a:p>
          <a:p>
            <a:r>
              <a:rPr lang="hr-HR" dirty="0" smtClean="0"/>
              <a:t>21 škola</a:t>
            </a:r>
          </a:p>
          <a:p>
            <a:r>
              <a:rPr lang="hr-HR" dirty="0" smtClean="0"/>
              <a:t>21 „</a:t>
            </a:r>
            <a:r>
              <a:rPr lang="hr-HR" dirty="0" err="1" smtClean="0"/>
              <a:t>Football</a:t>
            </a:r>
            <a:r>
              <a:rPr lang="hr-HR" dirty="0" smtClean="0"/>
              <a:t> box”</a:t>
            </a:r>
          </a:p>
          <a:p>
            <a:r>
              <a:rPr lang="hr-HR" dirty="0" smtClean="0"/>
              <a:t>21 profesor TZK-a</a:t>
            </a:r>
          </a:p>
          <a:p>
            <a:r>
              <a:rPr lang="hr-HR" dirty="0" smtClean="0"/>
              <a:t>5 </a:t>
            </a:r>
            <a:r>
              <a:rPr lang="hr-HR" dirty="0" err="1" smtClean="0"/>
              <a:t>Grassroots</a:t>
            </a:r>
            <a:r>
              <a:rPr lang="hr-HR" dirty="0" smtClean="0"/>
              <a:t> koordinatora (instruktora)</a:t>
            </a:r>
          </a:p>
          <a:p>
            <a:r>
              <a:rPr lang="hr-HR" dirty="0" smtClean="0"/>
              <a:t>5 mjeseci trajanja = 105 nogometnih festivala</a:t>
            </a:r>
          </a:p>
          <a:p>
            <a:r>
              <a:rPr lang="hr-HR" dirty="0" smtClean="0"/>
              <a:t>Više od 1000 djevojčica i dječaka uključenih u projekt</a:t>
            </a:r>
          </a:p>
          <a:p>
            <a:r>
              <a:rPr lang="hr-HR" dirty="0" smtClean="0"/>
              <a:t>10 televizijskih priloga (HNTV)</a:t>
            </a:r>
          </a:p>
          <a:p>
            <a:r>
              <a:rPr lang="hr-HR" dirty="0" smtClean="0"/>
              <a:t>Promidžbeni video svakog središta (5)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NASLOV PREZENTACIJE</a:t>
            </a:r>
            <a:endParaRPr lang="en-US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A6F-243C-BE4F-AEFD-7DF28B19A481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978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 smtClean="0"/>
              <a:t>Glavni preduvjeti za provedbu projekta: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27024" y="1417638"/>
            <a:ext cx="6617079" cy="479177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Osjećaj sigurnosti kod djece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Zaštita djece od svih oblika ugroze (fizički,psihički)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Osjećaj da su dobrodošli na događanje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Bez obzira na spol, sposobnosti, znanja, rasu itd.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Osjećaj postignuća i zadovoljstva  „</a:t>
            </a:r>
            <a:r>
              <a:rPr lang="hr-H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player</a:t>
            </a: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Djeca se moraju osjećati sposobno, poticati razvoj, naglasak na dobrim stvarima, loše stvari ispravljati primjerom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Osjećaj pripadnosti u zajednici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-biti dio grupe i biti prihvaćen je važno za svako dijete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Osjećaj  „važnosti”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Djeca se moraju </a:t>
            </a:r>
            <a:r>
              <a:rPr lang="hr-H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pohhvaljivati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poticati razvoj kreativnosti i slobodnog stvaralaštva</a:t>
            </a:r>
          </a:p>
          <a:p>
            <a:pPr marL="0" indent="0">
              <a:lnSpc>
                <a:spcPct val="150000"/>
              </a:lnSpc>
              <a:buNone/>
            </a:pPr>
            <a:endPara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AutoNum type="arabicPeriod"/>
            </a:pPr>
            <a:endParaRPr lang="hr-H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NASLOV PREZENTACIJE</a:t>
            </a:r>
            <a:endParaRPr lang="en-US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A6F-243C-BE4F-AEFD-7DF28B19A481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617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4" y="1643063"/>
            <a:ext cx="7549116" cy="418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Programske aktivnosti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27024" y="1127050"/>
            <a:ext cx="6617079" cy="542260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r-HR" sz="3200" b="1" dirty="0" smtClean="0">
                <a:solidFill>
                  <a:srgbClr val="FF0000"/>
                </a:solidFill>
              </a:rPr>
              <a:t>5 HNS instruktora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 smtClean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dirty="0" smtClean="0"/>
          </a:p>
          <a:p>
            <a:pPr marL="0" indent="0" algn="ctr">
              <a:buNone/>
            </a:pPr>
            <a:endParaRPr lang="hr-HR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endParaRPr lang="hr-HR" sz="3200" b="1" dirty="0" smtClean="0"/>
          </a:p>
          <a:p>
            <a:pPr marL="0" indent="0" algn="ctr">
              <a:buNone/>
            </a:pPr>
            <a:endParaRPr lang="hr-HR" sz="3200" b="1" dirty="0"/>
          </a:p>
          <a:p>
            <a:pPr marL="0" indent="0" algn="ctr">
              <a:buNone/>
            </a:pPr>
            <a:endParaRPr lang="hr-HR" sz="3200" b="1" dirty="0" smtClean="0"/>
          </a:p>
          <a:p>
            <a:pPr marL="0" indent="0" algn="ctr">
              <a:buNone/>
            </a:pPr>
            <a:endParaRPr lang="hr-HR" sz="3200" b="1" dirty="0" smtClean="0"/>
          </a:p>
          <a:p>
            <a:pPr marL="0" indent="0" algn="ctr">
              <a:buNone/>
            </a:pPr>
            <a:endParaRPr lang="hr-HR" sz="3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hr-HR" sz="3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r-HR" sz="4100" b="1" dirty="0" smtClean="0">
                <a:solidFill>
                  <a:srgbClr val="FF0000"/>
                </a:solidFill>
              </a:rPr>
              <a:t>21 profesor TZK-a</a:t>
            </a:r>
            <a:endParaRPr lang="hr-HR" sz="4100" b="1" dirty="0">
              <a:solidFill>
                <a:srgbClr val="FF0000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NASLOV PREZENTACIJE</a:t>
            </a:r>
            <a:endParaRPr lang="en-US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A6F-243C-BE4F-AEFD-7DF28B19A481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945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NASLOV PREZENTACIJE</a:t>
            </a:r>
            <a:endParaRPr lang="en-US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87A6F-243C-BE4F-AEFD-7DF28B19A481}" type="slidenum">
              <a:rPr lang="hr-HR" smtClean="0"/>
              <a:pPr/>
              <a:t>8</a:t>
            </a:fld>
            <a:endParaRPr lang="hr-H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93" y="871871"/>
            <a:ext cx="7380474" cy="467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4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Hvala!</a:t>
            </a:r>
            <a:endParaRPr lang="en-US" dirty="0"/>
          </a:p>
        </p:txBody>
      </p:sp>
      <p:pic>
        <p:nvPicPr>
          <p:cNvPr id="7" name="hns_logo_horizontal.png" descr="/Users/drazen/HNS/PrezentacijaHNSAgrokor/hns_logo_horizontal.pn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5139030"/>
            <a:ext cx="2427287" cy="141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e29df6f-bab3-4c82-b51f-5bff98b4e9d6">MX7PHCCC33MT-128-3</_dlc_DocId>
    <_dlc_DocIdUrl xmlns="6e29df6f-bab3-4c82-b51f-5bff98b4e9d6">
      <Url>https://hnscff.sharepoint.com/odnosi/_layouts/15/DocIdRedir.aspx?ID=MX7PHCCC33MT-128-3</Url>
      <Description>MX7PHCCC33MT-128-3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7B270B9FFF8849ADA580B85C3A0C25" ma:contentTypeVersion="2" ma:contentTypeDescription="Create a new document." ma:contentTypeScope="" ma:versionID="2f6d58d55e1e9c7a7d0a84e26da4863a">
  <xsd:schema xmlns:xsd="http://www.w3.org/2001/XMLSchema" xmlns:xs="http://www.w3.org/2001/XMLSchema" xmlns:p="http://schemas.microsoft.com/office/2006/metadata/properties" xmlns:ns2="6e29df6f-bab3-4c82-b51f-5bff98b4e9d6" targetNamespace="http://schemas.microsoft.com/office/2006/metadata/properties" ma:root="true" ma:fieldsID="6b0db1bb9a833b8a56ea76ce7de6e7ca" ns2:_="">
    <xsd:import namespace="6e29df6f-bab3-4c82-b51f-5bff98b4e9d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29df6f-bab3-4c82-b51f-5bff98b4e9d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A37AE3-441B-48A1-BEE6-5947575DAF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4C1506-9961-4D2E-842F-248B98A4391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25926BC-B5B6-4CDD-87BD-C5115FED4DD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metadata/properties"/>
    <ds:schemaRef ds:uri="6e29df6f-bab3-4c82-b51f-5bff98b4e9d6"/>
    <ds:schemaRef ds:uri="http://purl.org/dc/terms/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BDAEF000-D736-4387-BAE8-A3325B9574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29df6f-bab3-4c82-b51f-5bff98b4e9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466</Words>
  <Application>Microsoft Office PowerPoint</Application>
  <PresentationFormat>Prikaz na zaslonu (4:3)</PresentationFormat>
  <Paragraphs>88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Office Theme</vt:lpstr>
      <vt:lpstr>GRASSROOTS NOGOMET</vt:lpstr>
      <vt:lpstr>Što je Grassroots?</vt:lpstr>
      <vt:lpstr>GRASSROOTS FILOZOFIJA 4-12</vt:lpstr>
      <vt:lpstr>Trener – edukator – glavne zadaće:</vt:lpstr>
      <vt:lpstr>Projekt - Nogomet u škole</vt:lpstr>
      <vt:lpstr>Glavni preduvjeti za provedbu projekta:</vt:lpstr>
      <vt:lpstr>Programske aktivnosti</vt:lpstr>
      <vt:lpstr>PowerPointova prezentacija</vt:lpstr>
      <vt:lpstr>Hvala!</vt:lpstr>
    </vt:vector>
  </TitlesOfParts>
  <Company>Hip Media Servis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Dražen Šuper</dc:creator>
  <cp:lastModifiedBy>User</cp:lastModifiedBy>
  <cp:revision>75</cp:revision>
  <dcterms:created xsi:type="dcterms:W3CDTF">2013-01-29T16:03:51Z</dcterms:created>
  <dcterms:modified xsi:type="dcterms:W3CDTF">2018-11-30T12:55:37Z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0x010100F87B270B9FFF8849ADA580B85C3A0C25</vt:lpwstr>
  </property>
  <property fmtid="{D5CDD505-2E9C-101B-9397-08002B2CF9AE}" pid="3" name="_dlc_DocIdItemGuid">
    <vt:lpwstr>bafec02f-3e6f-40b5-bfa2-ad28a21c6f0d</vt:lpwstr>
  </property>
</Properties>
</file>