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90" r:id="rId4"/>
    <p:sldId id="291" r:id="rId5"/>
    <p:sldId id="314" r:id="rId6"/>
    <p:sldId id="315" r:id="rId7"/>
    <p:sldId id="292" r:id="rId8"/>
    <p:sldId id="296" r:id="rId9"/>
    <p:sldId id="310" r:id="rId10"/>
    <p:sldId id="304" r:id="rId11"/>
    <p:sldId id="307" r:id="rId12"/>
    <p:sldId id="311" r:id="rId13"/>
    <p:sldId id="260" r:id="rId14"/>
    <p:sldId id="317" r:id="rId15"/>
    <p:sldId id="297" r:id="rId16"/>
    <p:sldId id="271" r:id="rId17"/>
    <p:sldId id="273" r:id="rId18"/>
    <p:sldId id="298" r:id="rId19"/>
    <p:sldId id="299" r:id="rId20"/>
    <p:sldId id="301" r:id="rId21"/>
    <p:sldId id="300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69776" autoAdjust="0"/>
  </p:normalViewPr>
  <p:slideViewPr>
    <p:cSldViewPr>
      <p:cViewPr varScale="1">
        <p:scale>
          <a:sx n="44" d="100"/>
          <a:sy n="44" d="100"/>
        </p:scale>
        <p:origin x="12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72B4-32D8-4D53-8EC3-40F6271D9CB8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C0E4-D338-407A-9739-10482BAD8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hr-HR" sz="12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just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C0E4-D338-407A-9739-10482BAD80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534400" cy="917575"/>
          </a:xfrm>
        </p:spPr>
        <p:txBody>
          <a:bodyPr>
            <a:noAutofit/>
          </a:bodyPr>
          <a:lstStyle/>
          <a:p>
            <a:br>
              <a:rPr lang="hr-HR" sz="2800" b="1" dirty="0">
                <a:latin typeface="+mn-lt"/>
              </a:rPr>
            </a:br>
            <a:br>
              <a:rPr lang="hr-HR" sz="2800" b="1" dirty="0">
                <a:latin typeface="+mn-lt"/>
              </a:rPr>
            </a:br>
            <a:br>
              <a:rPr lang="hr-HR" sz="2800" b="1" dirty="0">
                <a:latin typeface="+mn-lt"/>
              </a:rPr>
            </a:br>
            <a:r>
              <a:rPr lang="hr-HR" sz="2800" b="1" dirty="0">
                <a:latin typeface="+mn-lt"/>
              </a:rPr>
              <a:t>TJELESNA AKTIVNOST U FUNKCIJI UNAPREĐENJA PSIHIČKOG ZDRAVLJA DJECE I ADOLESCENATA</a:t>
            </a:r>
            <a:br>
              <a:rPr lang="hr-HR" sz="4000" dirty="0"/>
            </a:br>
            <a:br>
              <a:rPr lang="hr-HR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400800" cy="838200"/>
          </a:xfrm>
        </p:spPr>
        <p:txBody>
          <a:bodyPr>
            <a:normAutofit/>
          </a:bodyPr>
          <a:lstStyle/>
          <a:p>
            <a:r>
              <a:rPr lang="hr-HR" sz="2000" b="1" dirty="0" err="1">
                <a:solidFill>
                  <a:schemeClr val="tx1"/>
                </a:solidFill>
              </a:rPr>
              <a:t>doc</a:t>
            </a:r>
            <a:r>
              <a:rPr lang="hr-HR" sz="2000" b="1" dirty="0">
                <a:solidFill>
                  <a:schemeClr val="tx1"/>
                </a:solidFill>
              </a:rPr>
              <a:t>. </a:t>
            </a:r>
            <a:r>
              <a:rPr lang="hr-HR" sz="2000" b="1" dirty="0" err="1">
                <a:solidFill>
                  <a:schemeClr val="tx1"/>
                </a:solidFill>
              </a:rPr>
              <a:t>dr</a:t>
            </a:r>
            <a:r>
              <a:rPr lang="hr-HR" sz="2000" b="1" dirty="0">
                <a:solidFill>
                  <a:schemeClr val="tx1"/>
                </a:solidFill>
              </a:rPr>
              <a:t>. </a:t>
            </a:r>
            <a:r>
              <a:rPr lang="hr-HR" sz="2000" b="1" dirty="0" err="1">
                <a:solidFill>
                  <a:schemeClr val="tx1"/>
                </a:solidFill>
              </a:rPr>
              <a:t>sc</a:t>
            </a:r>
            <a:r>
              <a:rPr lang="hr-HR" sz="2000" b="1" dirty="0">
                <a:solidFill>
                  <a:schemeClr val="tx1"/>
                </a:solidFill>
              </a:rPr>
              <a:t>. Zrinka Greblo Jurakić</a:t>
            </a:r>
          </a:p>
          <a:p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Odsjek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za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psihologiju</a:t>
            </a:r>
            <a:r>
              <a:rPr lang="hr-H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Hrvatski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studiji</a:t>
            </a:r>
            <a:r>
              <a:rPr lang="hr-H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Sveučilište</a:t>
            </a:r>
            <a:r>
              <a:rPr lang="fr-FR" sz="2000" dirty="0">
                <a:solidFill>
                  <a:schemeClr val="tx1"/>
                </a:solidFill>
              </a:rPr>
              <a:t> u Zagreb</a:t>
            </a:r>
            <a:r>
              <a:rPr lang="hr-HR" sz="2000" dirty="0">
                <a:solidFill>
                  <a:schemeClr val="tx1"/>
                </a:solidFill>
              </a:rPr>
              <a:t>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484" name="Picture 4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2468"/>
            <a:ext cx="9144000" cy="2165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POZITIVNI UČINCI SPORTA NA PSIHIČKO ZDRAVLJE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686800" cy="81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hr-HR" sz="2300" dirty="0">
                <a:sym typeface="Wingdings" pitchFamily="2" charset="2"/>
              </a:rPr>
              <a:t> temeljne vrijednosti na kojima počivaju pozitivni učinci bavljenja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300" dirty="0">
                <a:sym typeface="Wingdings" pitchFamily="2" charset="2"/>
              </a:rPr>
              <a:t> sportskom aktivnošću jednake su temeljnim ljudskim vrijednostima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3124200" cy="229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381001" y="1981200"/>
            <a:ext cx="1905000" cy="16002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r-HR" sz="2800" dirty="0"/>
          </a:p>
        </p:txBody>
      </p:sp>
      <p:sp>
        <p:nvSpPr>
          <p:cNvPr id="16" name="Oval 4"/>
          <p:cNvSpPr/>
          <p:nvPr/>
        </p:nvSpPr>
        <p:spPr>
          <a:xfrm>
            <a:off x="609600" y="2286000"/>
            <a:ext cx="1322911" cy="9347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500" b="1" kern="1200" dirty="0">
                <a:solidFill>
                  <a:schemeClr val="tx1"/>
                </a:solidFill>
              </a:rPr>
              <a:t>FAIR PLAY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40386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hr-HR" sz="2000" b="1" dirty="0">
                <a:sym typeface="Wingdings" pitchFamily="2" charset="2"/>
              </a:rPr>
              <a:t> najveća psihološka dobrobit ostvaruje se kroz aktivnosti u kojima se izvrsnost promovira u kontekstu: </a:t>
            </a:r>
          </a:p>
          <a:p>
            <a:endParaRPr lang="hr-HR" sz="2000" dirty="0">
              <a:sym typeface="Wingdings" pitchFamily="2" charset="2"/>
            </a:endParaRPr>
          </a:p>
          <a:p>
            <a:r>
              <a:rPr lang="hr-HR" sz="2000" dirty="0"/>
              <a:t>- međusobnog poštovanja, prijateljstva,  poštivanja pravila,  jednakosti, tolerancije i  brige o drugome</a:t>
            </a:r>
          </a:p>
          <a:p>
            <a:endParaRPr lang="hr-HR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38400" y="1066800"/>
            <a:ext cx="6477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dirty="0">
                <a:sym typeface="Wingdings" pitchFamily="2" charset="2"/>
              </a:rPr>
              <a:t>“Cilj natjecanja je pobijediti, a ne poniziti protivnika.”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62200" y="2057400"/>
            <a:ext cx="663470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dirty="0">
                <a:sym typeface="Wingdings" pitchFamily="2" charset="2"/>
              </a:rPr>
              <a:t>“Trebam se dostojanstveno nositi i s pobjedom i s porazom. “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4038600"/>
            <a:ext cx="8763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sym typeface="Wingdings" pitchFamily="2" charset="2"/>
              </a:rPr>
              <a:t>„Spreman sam pomoći sportašu u nevolji, iako time riskiram postati pobjednikom.”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953000"/>
            <a:ext cx="31002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hr-HR" sz="2000" dirty="0">
                <a:sym typeface="Wingdings" pitchFamily="2" charset="2"/>
              </a:rPr>
              <a:t>“Uvijek igram po pravilima.”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3124200"/>
            <a:ext cx="51816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dirty="0">
                <a:sym typeface="Wingdings" pitchFamily="2" charset="2"/>
              </a:rPr>
              <a:t>“Trudim se u skladu sa svojim mogućnostima.”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5638800"/>
            <a:ext cx="39624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sym typeface="Wingdings" pitchFamily="2" charset="2"/>
              </a:rPr>
              <a:t>„Uspjeh je posljedica timskog rada.”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8600" y="1676400"/>
            <a:ext cx="1905000" cy="16002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r-HR" sz="2800" dirty="0"/>
          </a:p>
        </p:txBody>
      </p:sp>
      <p:sp>
        <p:nvSpPr>
          <p:cNvPr id="29" name="Oval 4"/>
          <p:cNvSpPr/>
          <p:nvPr/>
        </p:nvSpPr>
        <p:spPr>
          <a:xfrm>
            <a:off x="533400" y="1981200"/>
            <a:ext cx="1322911" cy="9347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500" b="1" kern="1200" dirty="0">
                <a:solidFill>
                  <a:schemeClr val="tx1"/>
                </a:solidFill>
              </a:rPr>
              <a:t>FAIR PLAY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POZITIVNI UČINCI SPORTA NA PSIHIČKO ZDRAVLJE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5105400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hr-HR" sz="2000" b="1" dirty="0">
                <a:sym typeface="Wingdings" pitchFamily="2" charset="2"/>
              </a:rPr>
              <a:t> važan doprinos psihičkom zdravlju i razvoju pozitivnih socijalnih vještina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SUDJELOVANJE U SPORTU I PSIHIČKO ZDRAVLJE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28600" y="2895600"/>
            <a:ext cx="4800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bolji san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uravnotežena prehrana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+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velikodušnost, hrabrost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suradnja, poštovanje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bolje nošenje sa stresom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pozitivni afekt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dobro raspoloženje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zadovoljstvo životom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 dirty="0"/>
              <a:t> 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257800" y="2819400"/>
            <a:ext cx="35814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 spavanja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poremećaji hranjenja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-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distanciranost, neosjetljivost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varanje, agresivnost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sagorijevanje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anksioznost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depresija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suicidalne tendencije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429000"/>
            <a:ext cx="4572000" cy="6096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hr-HR" sz="2300" b="1" dirty="0">
                <a:sym typeface="Wingdings" pitchFamily="2" charset="2"/>
              </a:rPr>
              <a:t>zanemaruje se razvojna i odgojna uloga sporta </a:t>
            </a:r>
            <a:r>
              <a:rPr lang="hr-HR" sz="2000" dirty="0">
                <a:sym typeface="Wingdings" pitchFamily="2" charset="2"/>
              </a:rPr>
              <a:t>(Lang, 2010)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000" b="1" dirty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 </a:t>
            </a:r>
            <a:r>
              <a:rPr kumimoji="0" lang="hr-HR" sz="2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osobna dobrobit sportaša podređuje se sportskom uspjehu </a:t>
            </a:r>
            <a:r>
              <a:rPr kumimoji="0" lang="hr-H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(David,</a:t>
            </a:r>
            <a:r>
              <a:rPr kumimoji="0" lang="hr-HR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1999)</a:t>
            </a:r>
            <a:endParaRPr kumimoji="0" lang="hr-H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>
              <a:lumMod val="85000"/>
              <a:alpha val="89000"/>
            </a:schemeClr>
          </a:solidFill>
        </p:spPr>
        <p:txBody>
          <a:bodyPr/>
          <a:lstStyle/>
          <a:p>
            <a:pPr algn="ctr"/>
            <a:r>
              <a:rPr lang="hr-HR" sz="2800" dirty="0">
                <a:latin typeface="Calibri" pitchFamily="34" charset="0"/>
              </a:rPr>
              <a:t>NEGATIVNI UČINCI SPORTA NA PSIHIČKO ZDRAVLJE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3314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99358"/>
            <a:ext cx="3048000" cy="328920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4384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200" b="1" dirty="0"/>
              <a:t>Činitelji koji imaju negativan učinak na psihičko zdravlje mladih sportaša vezani su uz: </a:t>
            </a:r>
          </a:p>
          <a:p>
            <a:pPr marL="457200" indent="-457200" algn="just"/>
            <a:endParaRPr lang="hr-HR" sz="2200" dirty="0"/>
          </a:p>
          <a:p>
            <a:pPr marL="457200" indent="-457200" algn="just"/>
            <a:r>
              <a:rPr lang="hr-HR" sz="2200" dirty="0"/>
              <a:t>1. neadekvatan način motiviranja sportaša</a:t>
            </a:r>
          </a:p>
          <a:p>
            <a:pPr marL="457200" indent="-457200" algn="just"/>
            <a:endParaRPr lang="hr-HR" sz="2200" dirty="0"/>
          </a:p>
          <a:p>
            <a:pPr marL="457200" indent="-457200" algn="just"/>
            <a:r>
              <a:rPr lang="hr-HR" sz="2200" dirty="0"/>
              <a:t>2. način realizacije treninga</a:t>
            </a:r>
          </a:p>
          <a:p>
            <a:pPr marL="457200" indent="-457200" algn="just"/>
            <a:endParaRPr lang="hr-HR" sz="2200" dirty="0"/>
          </a:p>
          <a:p>
            <a:pPr marL="457200" indent="-457200" algn="just"/>
            <a:r>
              <a:rPr lang="hr-HR" sz="2200" dirty="0"/>
              <a:t>3. socijalne norme i vrijednosti koje se promiču kroz sport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5626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(Anderson, 2008,  David, 2005,  Greblo, 2011) 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99060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/>
              <a:t>Prvi korak u prevenciji nekog nepoželjnog ishoda jest identifikacija činitelja koji dovode do njegove pojave i održavanja.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487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0000" lnSpcReduction="10000"/>
          </a:bodyPr>
          <a:lstStyle/>
          <a:p>
            <a:pPr lvl="0">
              <a:spcBef>
                <a:spcPct val="0"/>
              </a:spcBef>
            </a:pPr>
            <a:r>
              <a:rPr lang="hr-HR" sz="3000" dirty="0">
                <a:latin typeface="+mj-lt"/>
                <a:ea typeface="+mj-ea"/>
                <a:cs typeface="+mj-cs"/>
              </a:rPr>
              <a:t>1.  motivacija -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hr-HR" sz="3000" dirty="0">
                <a:latin typeface="+mj-lt"/>
                <a:ea typeface="+mj-ea"/>
                <a:cs typeface="+mj-cs"/>
              </a:rPr>
              <a:t>ako nisi najbolji, nisi dovoljno dobar” 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1588921" cy="19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21225795">
            <a:off x="235132" y="1390252"/>
            <a:ext cx="457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dirty="0"/>
              <a:t>“U životu postoje samo pobjednici i gubitnici!”</a:t>
            </a:r>
          </a:p>
        </p:txBody>
      </p:sp>
      <p:sp>
        <p:nvSpPr>
          <p:cNvPr id="9" name="Rectangle 8"/>
          <p:cNvSpPr/>
          <p:nvPr/>
        </p:nvSpPr>
        <p:spPr>
          <a:xfrm rot="253298">
            <a:off x="1148746" y="2346016"/>
            <a:ext cx="57846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dirty="0"/>
              <a:t>“Ako ne pobijediš onda si stvarno glup i nesposoban!”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1676400"/>
            <a:ext cx="36429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dirty="0"/>
              <a:t>“Dokaži mi na terenu koliko vrijediš!”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066800"/>
            <a:ext cx="6117056" cy="529858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86200" y="6324600"/>
            <a:ext cx="375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Maslow – hijerarhija ljudskih potreba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inner c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1588921" cy="19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2514600" y="3276600"/>
            <a:ext cx="662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hr-HR" sz="2200" b="1" dirty="0">
                <a:sym typeface="Wingdings" pitchFamily="2" charset="2"/>
              </a:rPr>
              <a:t>osobna vrijednost ovisi o ostvarenom rezultatu:</a:t>
            </a:r>
          </a:p>
          <a:p>
            <a:pPr marL="342900" indent="-342900">
              <a:spcBef>
                <a:spcPct val="20000"/>
              </a:spcBef>
            </a:pPr>
            <a:endParaRPr lang="hr-HR" sz="2200" dirty="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hr-HR" sz="2200" dirty="0">
                <a:sym typeface="Wingdings" pitchFamily="2" charset="2"/>
              </a:rPr>
              <a:t>- nisko samopoštovanje</a:t>
            </a:r>
          </a:p>
          <a:p>
            <a:pPr marL="342900" indent="-342900">
              <a:spcBef>
                <a:spcPct val="20000"/>
              </a:spcBef>
            </a:pPr>
            <a:r>
              <a:rPr lang="hr-HR" sz="2200" dirty="0">
                <a:sym typeface="Wingdings" pitchFamily="2" charset="2"/>
              </a:rPr>
              <a:t>- viša razina stresa i negativnih emocionalnih reakcija</a:t>
            </a:r>
          </a:p>
          <a:p>
            <a:pPr marL="342900" indent="-342900">
              <a:spcBef>
                <a:spcPct val="20000"/>
              </a:spcBef>
            </a:pPr>
            <a:r>
              <a:rPr lang="hr-HR" sz="2200" dirty="0">
                <a:sym typeface="Wingdings" pitchFamily="2" charset="2"/>
              </a:rPr>
              <a:t>- sagorijevanje</a:t>
            </a:r>
          </a:p>
          <a:p>
            <a:pPr marL="342900" indent="-342900">
              <a:spcBef>
                <a:spcPct val="20000"/>
              </a:spcBef>
            </a:pPr>
            <a:r>
              <a:rPr lang="hr-HR" sz="2200" dirty="0">
                <a:sym typeface="Wingdings" pitchFamily="2" charset="2"/>
              </a:rPr>
              <a:t>- poremećaji prehrane</a:t>
            </a:r>
          </a:p>
          <a:p>
            <a:pPr marL="342900" indent="-342900">
              <a:spcBef>
                <a:spcPct val="20000"/>
              </a:spcBef>
            </a:pPr>
            <a:r>
              <a:rPr lang="hr-HR" sz="2200" dirty="0">
                <a:sym typeface="Wingdings" pitchFamily="2" charset="2"/>
              </a:rPr>
              <a:t>- anksioznost</a:t>
            </a:r>
          </a:p>
          <a:p>
            <a:pPr marL="342900" indent="-342900">
              <a:spcBef>
                <a:spcPct val="20000"/>
              </a:spcBef>
            </a:pPr>
            <a:r>
              <a:rPr lang="hr-HR" sz="2200" dirty="0">
                <a:sym typeface="Wingdings" pitchFamily="2" charset="2"/>
              </a:rPr>
              <a:t>- veća spremnost na varanje</a:t>
            </a:r>
          </a:p>
          <a:p>
            <a:pPr marL="342900" indent="-342900">
              <a:spcBef>
                <a:spcPct val="20000"/>
              </a:spcBef>
            </a:pPr>
            <a:endParaRPr lang="hr-HR" sz="2400" dirty="0"/>
          </a:p>
        </p:txBody>
      </p:sp>
      <p:sp>
        <p:nvSpPr>
          <p:cNvPr id="8" name="Rectangle 7"/>
          <p:cNvSpPr/>
          <p:nvPr/>
        </p:nvSpPr>
        <p:spPr>
          <a:xfrm rot="21225795">
            <a:off x="235132" y="1390252"/>
            <a:ext cx="457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dirty="0"/>
              <a:t>“U životu postoje samo pobjednici i gubitnici!”</a:t>
            </a:r>
          </a:p>
        </p:txBody>
      </p:sp>
      <p:sp>
        <p:nvSpPr>
          <p:cNvPr id="9" name="Rectangle 8"/>
          <p:cNvSpPr/>
          <p:nvPr/>
        </p:nvSpPr>
        <p:spPr>
          <a:xfrm rot="253298">
            <a:off x="1148746" y="2346016"/>
            <a:ext cx="57846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dirty="0"/>
              <a:t>“Ako ne pobijediš onda si stvarno glup i nesposoban!”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1676400"/>
            <a:ext cx="364298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dirty="0"/>
              <a:t>“Dokaži mi na terenu koliko vrijediš!”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"/>
            <a:ext cx="8229600" cy="487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0000" lnSpcReduction="10000"/>
          </a:bodyPr>
          <a:lstStyle/>
          <a:p>
            <a:pPr lvl="0">
              <a:spcBef>
                <a:spcPct val="0"/>
              </a:spcBef>
            </a:pPr>
            <a:r>
              <a:rPr lang="hr-HR" sz="3000" dirty="0">
                <a:latin typeface="+mj-lt"/>
                <a:ea typeface="+mj-ea"/>
                <a:cs typeface="+mj-cs"/>
              </a:rPr>
              <a:t>1.  Motivacija -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lang="hr-HR" sz="3000" dirty="0">
                <a:latin typeface="+mj-lt"/>
                <a:ea typeface="+mj-ea"/>
                <a:cs typeface="+mj-cs"/>
              </a:rPr>
              <a:t>ako nisi najbolji, nisi dovoljno dobar” 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r-HR" sz="3200" dirty="0"/>
              <a:t>2. način realizacije treninga - “cilj opravdava sredstvo” </a:t>
            </a:r>
            <a:endParaRPr lang="en-US" sz="3200" dirty="0"/>
          </a:p>
        </p:txBody>
      </p:sp>
      <p:sp>
        <p:nvSpPr>
          <p:cNvPr id="5" name="Minus 4"/>
          <p:cNvSpPr/>
          <p:nvPr/>
        </p:nvSpPr>
        <p:spPr bwMode="auto">
          <a:xfrm rot="16200000">
            <a:off x="2793505" y="636134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Minus 5"/>
          <p:cNvSpPr/>
          <p:nvPr/>
        </p:nvSpPr>
        <p:spPr bwMode="auto">
          <a:xfrm rot="16200000">
            <a:off x="2793505" y="521834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Minus 6"/>
          <p:cNvSpPr/>
          <p:nvPr/>
        </p:nvSpPr>
        <p:spPr bwMode="auto">
          <a:xfrm rot="16200000">
            <a:off x="2793505" y="575174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Minus 7"/>
          <p:cNvSpPr/>
          <p:nvPr/>
        </p:nvSpPr>
        <p:spPr bwMode="auto">
          <a:xfrm rot="16200000">
            <a:off x="2793505" y="460874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Minus 8"/>
          <p:cNvSpPr/>
          <p:nvPr/>
        </p:nvSpPr>
        <p:spPr bwMode="auto">
          <a:xfrm rot="16200000">
            <a:off x="2797895" y="36791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Minus 9"/>
          <p:cNvSpPr/>
          <p:nvPr/>
        </p:nvSpPr>
        <p:spPr bwMode="auto">
          <a:xfrm rot="16200000">
            <a:off x="2797895" y="32219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Minus 10"/>
          <p:cNvSpPr/>
          <p:nvPr/>
        </p:nvSpPr>
        <p:spPr bwMode="auto">
          <a:xfrm rot="16200000">
            <a:off x="2797895" y="27647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Minus 11"/>
          <p:cNvSpPr/>
          <p:nvPr/>
        </p:nvSpPr>
        <p:spPr bwMode="auto">
          <a:xfrm rot="16200000">
            <a:off x="2797895" y="41363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Minus 13"/>
          <p:cNvSpPr/>
          <p:nvPr/>
        </p:nvSpPr>
        <p:spPr bwMode="auto">
          <a:xfrm rot="16200000">
            <a:off x="6760295" y="63461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Minus 14"/>
          <p:cNvSpPr/>
          <p:nvPr/>
        </p:nvSpPr>
        <p:spPr bwMode="auto">
          <a:xfrm rot="16200000">
            <a:off x="6760295" y="51269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Minus 15"/>
          <p:cNvSpPr/>
          <p:nvPr/>
        </p:nvSpPr>
        <p:spPr bwMode="auto">
          <a:xfrm rot="16200000">
            <a:off x="6760295" y="57365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Minus 16"/>
          <p:cNvSpPr/>
          <p:nvPr/>
        </p:nvSpPr>
        <p:spPr bwMode="auto">
          <a:xfrm rot="16200000">
            <a:off x="6760295" y="45173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Minus 17"/>
          <p:cNvSpPr/>
          <p:nvPr/>
        </p:nvSpPr>
        <p:spPr bwMode="auto">
          <a:xfrm rot="16200000">
            <a:off x="6760295" y="40601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Picture 7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urved Down Arrow 20"/>
          <p:cNvSpPr>
            <a:spLocks noChangeArrowheads="1"/>
          </p:cNvSpPr>
          <p:nvPr/>
        </p:nvSpPr>
        <p:spPr bwMode="auto">
          <a:xfrm rot="16200000">
            <a:off x="-1562100" y="3009899"/>
            <a:ext cx="5562599" cy="1524000"/>
          </a:xfrm>
          <a:prstGeom prst="curvedDownArrow">
            <a:avLst>
              <a:gd name="adj1" fmla="val 25009"/>
              <a:gd name="adj2" fmla="val 50001"/>
              <a:gd name="adj3" fmla="val 21559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endParaRPr lang="sr-Latn-CS"/>
          </a:p>
        </p:txBody>
      </p:sp>
      <p:sp>
        <p:nvSpPr>
          <p:cNvPr id="23" name="Up Arrow 22"/>
          <p:cNvSpPr>
            <a:spLocks noChangeArrowheads="1"/>
          </p:cNvSpPr>
          <p:nvPr/>
        </p:nvSpPr>
        <p:spPr bwMode="auto">
          <a:xfrm>
            <a:off x="4114800" y="1905000"/>
            <a:ext cx="381000" cy="4709161"/>
          </a:xfrm>
          <a:prstGeom prst="upArrow">
            <a:avLst>
              <a:gd name="adj1" fmla="val 50000"/>
              <a:gd name="adj2" fmla="val 50009"/>
            </a:avLst>
          </a:prstGeom>
          <a:solidFill>
            <a:srgbClr val="FF1515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endParaRPr lang="sr-Latn-CS"/>
          </a:p>
        </p:txBody>
      </p:sp>
      <p:pic>
        <p:nvPicPr>
          <p:cNvPr id="24" name="Picture 15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066800"/>
            <a:ext cx="7924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Image result for sm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990600"/>
            <a:ext cx="924560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Minus 26"/>
          <p:cNvSpPr/>
          <p:nvPr/>
        </p:nvSpPr>
        <p:spPr bwMode="auto">
          <a:xfrm>
            <a:off x="2286000" y="4983480"/>
            <a:ext cx="1613759" cy="121920"/>
          </a:xfrm>
          <a:prstGeom prst="mathMinus">
            <a:avLst/>
          </a:prstGeom>
          <a:solidFill>
            <a:schemeClr val="bg1">
              <a:lumMod val="6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Minus 27"/>
          <p:cNvSpPr/>
          <p:nvPr/>
        </p:nvSpPr>
        <p:spPr bwMode="auto">
          <a:xfrm>
            <a:off x="6324600" y="4953000"/>
            <a:ext cx="1613759" cy="121920"/>
          </a:xfrm>
          <a:prstGeom prst="mathMinus">
            <a:avLst/>
          </a:prstGeom>
          <a:solidFill>
            <a:schemeClr val="bg1">
              <a:lumMod val="6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" name="Picture 4" descr="Povezana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2892" y="5181600"/>
            <a:ext cx="1016508" cy="1517176"/>
          </a:xfrm>
          <a:prstGeom prst="rect">
            <a:avLst/>
          </a:prstGeom>
          <a:noFill/>
        </p:spPr>
      </p:pic>
      <p:pic>
        <p:nvPicPr>
          <p:cNvPr id="35842" name="Picture 2" descr="Slikovni rezultat za silhouette tenn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1224" y="4876800"/>
            <a:ext cx="1019896" cy="1824842"/>
          </a:xfrm>
          <a:prstGeom prst="rect">
            <a:avLst/>
          </a:prstGeom>
          <a:noFill/>
        </p:spPr>
      </p:pic>
      <p:sp>
        <p:nvSpPr>
          <p:cNvPr id="36" name="Minus 35"/>
          <p:cNvSpPr/>
          <p:nvPr/>
        </p:nvSpPr>
        <p:spPr bwMode="auto">
          <a:xfrm rot="16200000">
            <a:off x="6760295" y="35267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Minus 36"/>
          <p:cNvSpPr/>
          <p:nvPr/>
        </p:nvSpPr>
        <p:spPr bwMode="auto">
          <a:xfrm rot="16200000">
            <a:off x="2797895" y="23075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Minus 37"/>
          <p:cNvSpPr/>
          <p:nvPr/>
        </p:nvSpPr>
        <p:spPr bwMode="auto">
          <a:xfrm rot="16200000">
            <a:off x="2797895" y="1850305"/>
            <a:ext cx="365760" cy="322750"/>
          </a:xfrm>
          <a:prstGeom prst="mathMinus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4818" name="Picture 2" descr="Slikovni rezultat za silver s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438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hr-HR" sz="2900" dirty="0"/>
              <a:t>3. specifičan sustav vrijednosti koji se promiče kroz sport</a:t>
            </a:r>
            <a:br>
              <a:rPr lang="hr-HR" sz="2900" dirty="0"/>
            </a:br>
            <a:r>
              <a:rPr lang="hr-HR" sz="2900" dirty="0"/>
              <a:t>-  “u sportu vrijede neka druga pravila”</a:t>
            </a:r>
            <a:endParaRPr lang="en-US" sz="2900" dirty="0"/>
          </a:p>
        </p:txBody>
      </p:sp>
      <p:pic>
        <p:nvPicPr>
          <p:cNvPr id="36868" name="Picture 4" descr="Slikovni rezultat za silhouette man child sh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464" y="4191000"/>
            <a:ext cx="3569336" cy="2667000"/>
          </a:xfrm>
          <a:prstGeom prst="rect">
            <a:avLst/>
          </a:prstGeom>
          <a:noFill/>
        </p:spPr>
      </p:pic>
      <p:sp>
        <p:nvSpPr>
          <p:cNvPr id="36870" name="AutoShape 6" descr="Slikovni rezultat za silhouette house"/>
          <p:cNvSpPr>
            <a:spLocks noChangeAspect="1" noChangeArrowheads="1"/>
          </p:cNvSpPr>
          <p:nvPr/>
        </p:nvSpPr>
        <p:spPr bwMode="auto">
          <a:xfrm>
            <a:off x="155575" y="-2743200"/>
            <a:ext cx="7019925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Slikovni rezultat za silhouette house"/>
          <p:cNvSpPr>
            <a:spLocks noChangeAspect="1" noChangeArrowheads="1"/>
          </p:cNvSpPr>
          <p:nvPr/>
        </p:nvSpPr>
        <p:spPr bwMode="auto">
          <a:xfrm>
            <a:off x="155575" y="-2743200"/>
            <a:ext cx="7019925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Slikovni rezultat za silhouette house"/>
          <p:cNvSpPr>
            <a:spLocks noChangeAspect="1" noChangeArrowheads="1"/>
          </p:cNvSpPr>
          <p:nvPr/>
        </p:nvSpPr>
        <p:spPr bwMode="auto">
          <a:xfrm>
            <a:off x="155575" y="-2743200"/>
            <a:ext cx="7019925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6" name="Picture 12" descr="Poveza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2362200" cy="1965770"/>
          </a:xfrm>
          <a:prstGeom prst="rect">
            <a:avLst/>
          </a:prstGeom>
          <a:noFill/>
        </p:spPr>
      </p:pic>
      <p:pic>
        <p:nvPicPr>
          <p:cNvPr id="36878" name="Picture 14" descr="Povezana s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905000"/>
            <a:ext cx="2876550" cy="210980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3115">
            <a:off x="5326033" y="1346499"/>
            <a:ext cx="3705905" cy="3201695"/>
          </a:xfrm>
          <a:prstGeom prst="rect">
            <a:avLst/>
          </a:prstGeom>
        </p:spPr>
      </p:pic>
      <p:pic>
        <p:nvPicPr>
          <p:cNvPr id="13" name="Picture 2" descr="Povezana sli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19200"/>
            <a:ext cx="29718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590800"/>
            <a:ext cx="8382000" cy="318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hr-HR" sz="2300" dirty="0">
              <a:sym typeface="Wingdings" pitchFamily="2" charset="2"/>
            </a:endParaRPr>
          </a:p>
          <a:p>
            <a:endParaRPr lang="hr-HR" sz="2300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hr-HR" sz="2300" dirty="0">
                <a:sym typeface="Wingdings" pitchFamily="2" charset="2"/>
              </a:rPr>
              <a:t> imaju važnu ulogu u životu mladih sportaša </a:t>
            </a:r>
          </a:p>
          <a:p>
            <a:r>
              <a:rPr lang="hr-HR" sz="2300" dirty="0">
                <a:sym typeface="Wingdings" pitchFamily="2" charset="2"/>
              </a:rPr>
              <a:t>  </a:t>
            </a:r>
            <a:r>
              <a:rPr lang="hr-HR" sz="2000" dirty="0">
                <a:sym typeface="Wingdings" pitchFamily="2" charset="2"/>
              </a:rPr>
              <a:t>(Duda, 2001; </a:t>
            </a:r>
            <a:r>
              <a:rPr lang="hr-HR" sz="2000" dirty="0" err="1">
                <a:sym typeface="Wingdings" pitchFamily="2" charset="2"/>
              </a:rPr>
              <a:t>Smoll</a:t>
            </a:r>
            <a:r>
              <a:rPr lang="hr-HR" sz="2000" dirty="0">
                <a:sym typeface="Wingdings" pitchFamily="2" charset="2"/>
              </a:rPr>
              <a:t> i Smith, 2002)</a:t>
            </a:r>
          </a:p>
          <a:p>
            <a:r>
              <a:rPr lang="hr-HR" sz="2300" dirty="0">
                <a:sym typeface="Wingdings" pitchFamily="2" charset="2"/>
              </a:rPr>
              <a:t> </a:t>
            </a:r>
          </a:p>
          <a:p>
            <a:pPr>
              <a:buFontTx/>
              <a:buChar char="-"/>
            </a:pPr>
            <a:r>
              <a:rPr lang="hr-HR" sz="2300" dirty="0">
                <a:sym typeface="Wingdings" pitchFamily="2" charset="2"/>
              </a:rPr>
              <a:t> izvor emocionalno vrlo upečatljivih pozitivnih i negativnih iskustava    </a:t>
            </a:r>
          </a:p>
          <a:p>
            <a:r>
              <a:rPr lang="hr-HR" sz="2300" dirty="0">
                <a:sym typeface="Wingdings" pitchFamily="2" charset="2"/>
              </a:rPr>
              <a:t>  </a:t>
            </a:r>
            <a:r>
              <a:rPr lang="hr-HR" sz="2000" dirty="0">
                <a:sym typeface="Wingdings" pitchFamily="2" charset="2"/>
              </a:rPr>
              <a:t>(</a:t>
            </a:r>
            <a:r>
              <a:rPr lang="hr-HR" sz="2000" dirty="0" err="1">
                <a:sym typeface="Wingdings" pitchFamily="2" charset="2"/>
              </a:rPr>
              <a:t>Reinboth</a:t>
            </a:r>
            <a:r>
              <a:rPr lang="hr-HR" sz="2000" dirty="0">
                <a:sym typeface="Wingdings" pitchFamily="2" charset="2"/>
              </a:rPr>
              <a:t> i sur., 2004; </a:t>
            </a:r>
            <a:r>
              <a:rPr lang="hr-HR" sz="2000" dirty="0" err="1">
                <a:sym typeface="Wingdings" pitchFamily="2" charset="2"/>
              </a:rPr>
              <a:t>Gervis</a:t>
            </a:r>
            <a:r>
              <a:rPr lang="hr-HR" sz="2000" dirty="0">
                <a:sym typeface="Wingdings" pitchFamily="2" charset="2"/>
              </a:rPr>
              <a:t> i </a:t>
            </a:r>
            <a:r>
              <a:rPr lang="hr-HR" sz="2000" dirty="0" err="1">
                <a:sym typeface="Wingdings" pitchFamily="2" charset="2"/>
              </a:rPr>
              <a:t>Dunn</a:t>
            </a:r>
            <a:r>
              <a:rPr lang="hr-HR" sz="2000" dirty="0">
                <a:sym typeface="Wingdings" pitchFamily="2" charset="2"/>
              </a:rPr>
              <a:t>, 2004; </a:t>
            </a:r>
            <a:r>
              <a:rPr lang="hr-HR" sz="2000" dirty="0" err="1">
                <a:sym typeface="Wingdings" pitchFamily="2" charset="2"/>
              </a:rPr>
              <a:t>Stirling</a:t>
            </a:r>
            <a:r>
              <a:rPr lang="hr-HR" sz="2000" dirty="0">
                <a:sym typeface="Wingdings" pitchFamily="2" charset="2"/>
              </a:rPr>
              <a:t> i </a:t>
            </a:r>
            <a:r>
              <a:rPr lang="hr-HR" sz="2000" dirty="0" err="1">
                <a:sym typeface="Wingdings" pitchFamily="2" charset="2"/>
              </a:rPr>
              <a:t>Kerr</a:t>
            </a:r>
            <a:r>
              <a:rPr lang="hr-HR" sz="2000" dirty="0">
                <a:sym typeface="Wingdings" pitchFamily="2" charset="2"/>
              </a:rPr>
              <a:t>, 2007)</a:t>
            </a:r>
          </a:p>
          <a:p>
            <a:endParaRPr lang="hr-HR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C000">
              <a:alpha val="89000"/>
            </a:srgbClr>
          </a:solidFill>
        </p:spPr>
        <p:txBody>
          <a:bodyPr/>
          <a:lstStyle/>
          <a:p>
            <a:pPr algn="ctr"/>
            <a:r>
              <a:rPr lang="hr-HR" sz="3200" dirty="0">
                <a:latin typeface="Calibri" pitchFamily="34" charset="0"/>
              </a:rPr>
              <a:t>SUDJELOVANJE U SPORTU I PSIHIČKO ZDRAVLJE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1371600"/>
            <a:ext cx="2207183" cy="17526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r-HR" sz="2800" dirty="0"/>
          </a:p>
        </p:txBody>
      </p:sp>
      <p:sp>
        <p:nvSpPr>
          <p:cNvPr id="8" name="Oval 4"/>
          <p:cNvSpPr/>
          <p:nvPr/>
        </p:nvSpPr>
        <p:spPr>
          <a:xfrm>
            <a:off x="759383" y="1752600"/>
            <a:ext cx="1322911" cy="10109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500" b="1" kern="1200" dirty="0">
                <a:solidFill>
                  <a:schemeClr val="tx1"/>
                </a:solidFill>
              </a:rPr>
              <a:t>TRENERI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SUDJELOVANJE U SPORTU I PSIHIČKO ZDRAVLJE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28600" y="2895600"/>
            <a:ext cx="34290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bolji san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uravnotežena prehrana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+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velikodušnost, hrabrost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suradnja, poštovanje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bolje nošenje sa stresom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pozitivni afekt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dobro raspoloženje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zadovoljstvo životom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 dirty="0"/>
              <a:t> 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3810000" y="3124200"/>
            <a:ext cx="5029200" cy="3124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indent="-342900" eaLnBrk="1" hangingPunct="1"/>
            <a:endParaRPr lang="hr-HR" sz="2000" b="1" dirty="0"/>
          </a:p>
          <a:p>
            <a:pPr indent="-342900" eaLnBrk="1" hangingPunct="1"/>
            <a:r>
              <a:rPr lang="hr-HR" sz="2000" b="1" dirty="0"/>
              <a:t>STIL RUKOVOĐENJA TRENERA:</a:t>
            </a:r>
          </a:p>
          <a:p>
            <a:pPr indent="-342900" eaLnBrk="1" hangingPunct="1"/>
            <a:endParaRPr lang="hr-HR" sz="2000" dirty="0"/>
          </a:p>
          <a:p>
            <a:pPr indent="-342900" eaLnBrk="1" hangingPunct="1">
              <a:buFont typeface="Wingdings" pitchFamily="2" charset="2"/>
              <a:buChar char="à"/>
            </a:pPr>
            <a:r>
              <a:rPr lang="hr-HR" sz="2000" dirty="0">
                <a:sym typeface="Wingdings" pitchFamily="2" charset="2"/>
              </a:rPr>
              <a:t>usmjerenost na razvoj vještine</a:t>
            </a:r>
          </a:p>
          <a:p>
            <a:pPr indent="-342900" eaLnBrk="1" hangingPunct="1">
              <a:buFont typeface="Wingdings" pitchFamily="2" charset="2"/>
              <a:buChar char="à"/>
            </a:pPr>
            <a:r>
              <a:rPr lang="hr-HR" sz="2000" dirty="0">
                <a:sym typeface="Wingdings" pitchFamily="2" charset="2"/>
              </a:rPr>
              <a:t>demokratsko ponašanje</a:t>
            </a:r>
          </a:p>
          <a:p>
            <a:pPr indent="-342900" eaLnBrk="1" hangingPunct="1">
              <a:buFont typeface="Wingdings" pitchFamily="2" charset="2"/>
              <a:buChar char="à"/>
            </a:pPr>
            <a:r>
              <a:rPr lang="hr-HR" sz="2000" dirty="0">
                <a:sym typeface="Wingdings" pitchFamily="2" charset="2"/>
              </a:rPr>
              <a:t>pozitivna povratna informacija</a:t>
            </a:r>
          </a:p>
          <a:p>
            <a:pPr indent="-342900" eaLnBrk="1" hangingPunct="1">
              <a:buFont typeface="Wingdings" pitchFamily="2" charset="2"/>
              <a:buChar char="à"/>
            </a:pPr>
            <a:r>
              <a:rPr lang="hr-HR" sz="2000" dirty="0">
                <a:sym typeface="Wingdings" pitchFamily="2" charset="2"/>
              </a:rPr>
              <a:t>pogreška – sastavni dio učenja</a:t>
            </a:r>
          </a:p>
          <a:p>
            <a:pPr indent="-342900" eaLnBrk="1" hangingPunct="1"/>
            <a:r>
              <a:rPr lang="hr-HR" sz="2000" dirty="0">
                <a:sym typeface="Wingdings" pitchFamily="2" charset="2"/>
              </a:rPr>
              <a:t>  podrška</a:t>
            </a:r>
          </a:p>
          <a:p>
            <a:pPr indent="-342900" eaLnBrk="1" hangingPunct="1"/>
            <a:r>
              <a:rPr lang="hr-HR" sz="2000" dirty="0">
                <a:sym typeface="Wingdings" pitchFamily="2" charset="2"/>
              </a:rPr>
              <a:t>  </a:t>
            </a:r>
            <a:r>
              <a:rPr lang="hr-HR" sz="2000" dirty="0" err="1">
                <a:sym typeface="Wingdings" pitchFamily="2" charset="2"/>
              </a:rPr>
              <a:t>fair</a:t>
            </a:r>
            <a:r>
              <a:rPr lang="hr-HR" sz="2000" dirty="0">
                <a:sym typeface="Wingdings" pitchFamily="2" charset="2"/>
              </a:rPr>
              <a:t>-</a:t>
            </a:r>
            <a:r>
              <a:rPr lang="hr-HR" sz="2000" dirty="0" err="1">
                <a:sym typeface="Wingdings" pitchFamily="2" charset="2"/>
              </a:rPr>
              <a:t>play</a:t>
            </a:r>
            <a:r>
              <a:rPr lang="hr-HR" sz="2000" dirty="0">
                <a:sym typeface="Wingdings" pitchFamily="2" charset="2"/>
              </a:rPr>
              <a:t> model</a:t>
            </a:r>
          </a:p>
          <a:p>
            <a:pPr indent="-342900" eaLnBrk="1" hangingPunct="1">
              <a:buFont typeface="Wingdings" pitchFamily="2" charset="2"/>
              <a:buChar char="à"/>
            </a:pPr>
            <a:endParaRPr lang="hr-HR" sz="2000" dirty="0"/>
          </a:p>
          <a:p>
            <a:pPr indent="-342900" eaLnBrk="1" hangingPunct="1"/>
            <a:endParaRPr lang="hr-HR" sz="2000" dirty="0"/>
          </a:p>
          <a:p>
            <a:pPr indent="-342900" eaLnBrk="1" hangingPunct="1"/>
            <a:endParaRPr lang="hr-HR" sz="2000" dirty="0"/>
          </a:p>
          <a:p>
            <a:pPr marL="342900" indent="-342900">
              <a:spcBef>
                <a:spcPct val="20000"/>
              </a:spcBef>
            </a:pPr>
            <a:r>
              <a:rPr lang="hr-HR" sz="2000" dirty="0"/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86200" y="1295400"/>
            <a:ext cx="4953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r-HR" sz="2000" b="1" kern="0" dirty="0">
                <a:latin typeface="+mn-lt"/>
              </a:rPr>
              <a:t> SPORT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r-HR" sz="2000" b="1" kern="0" dirty="0">
                <a:latin typeface="+mn-lt"/>
              </a:rPr>
              <a:t>= sigurna okolina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r-HR" sz="2000" b="1" kern="0" dirty="0"/>
              <a:t>= </a:t>
            </a:r>
            <a:r>
              <a:rPr lang="hr-HR" sz="2000" b="1" kern="0" dirty="0">
                <a:latin typeface="+mn-lt"/>
              </a:rPr>
              <a:t>poticaj za osobni rast i razvoj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hr-HR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hr-HR" sz="2000" b="1" kern="0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1371600"/>
            <a:ext cx="1447800" cy="114300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r-HR" sz="2800" dirty="0"/>
          </a:p>
        </p:txBody>
      </p:sp>
      <p:sp>
        <p:nvSpPr>
          <p:cNvPr id="12" name="Oval 4"/>
          <p:cNvSpPr/>
          <p:nvPr/>
        </p:nvSpPr>
        <p:spPr>
          <a:xfrm>
            <a:off x="1676400" y="1524000"/>
            <a:ext cx="1069416" cy="762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b="1" kern="1200" dirty="0">
                <a:solidFill>
                  <a:schemeClr val="tx1"/>
                </a:solidFill>
              </a:rPr>
              <a:t>TRENERI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j0390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3124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1" lang="hr-HR" sz="2800" b="1" kern="0" dirty="0">
                <a:latin typeface="+mj-lt"/>
              </a:rPr>
              <a:t>«Kada bi se vježbanje moglo staviti u tabletu, taj bi lijek bio najkorisniji i najviše bi se pripisivao»</a:t>
            </a:r>
            <a:endParaRPr kumimoji="1" lang="hr-HR" sz="2000" kern="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5791200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hr-HR" kern="0" dirty="0"/>
              <a:t>(</a:t>
            </a:r>
            <a:r>
              <a:rPr kumimoji="1" lang="hr-HR" kern="0" dirty="0" err="1"/>
              <a:t>Staff</a:t>
            </a:r>
            <a:r>
              <a:rPr kumimoji="1" lang="hr-HR" kern="0" dirty="0"/>
              <a:t>, 1992)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SUDJELOVANJE U SPORTU I PSIHIČKO ZDRAVLJE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562600" y="2971800"/>
            <a:ext cx="35814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 spavanja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poremećaji hranjenja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-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distanciranost, neosjetljivost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varanje, agresivnost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sagorijevanje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anksioznost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depresija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suicidalne tendencije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228600" y="3429000"/>
            <a:ext cx="51054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indent="-342900" eaLnBrk="1" hangingPunct="1"/>
            <a:endParaRPr lang="hr-HR" sz="2000" b="1" dirty="0"/>
          </a:p>
          <a:p>
            <a:pPr indent="-342900" eaLnBrk="1" hangingPunct="1"/>
            <a:r>
              <a:rPr lang="hr-HR" sz="2000" b="1" dirty="0"/>
              <a:t>STIL RUKOVOĐENJA TRENERA:</a:t>
            </a:r>
          </a:p>
          <a:p>
            <a:pPr indent="-342900" eaLnBrk="1" hangingPunct="1"/>
            <a:endParaRPr lang="hr-HR" sz="2000" dirty="0"/>
          </a:p>
          <a:p>
            <a:pPr indent="-342900">
              <a:buFont typeface="Wingdings" pitchFamily="2" charset="2"/>
              <a:buChar char="à"/>
            </a:pPr>
            <a:r>
              <a:rPr lang="hr-HR" sz="2000" dirty="0">
                <a:sym typeface="Wingdings" pitchFamily="2" charset="2"/>
              </a:rPr>
              <a:t>neosjetljivost za osobnu dobrobit sportaša</a:t>
            </a:r>
            <a:endParaRPr lang="hr-HR" sz="2000" dirty="0"/>
          </a:p>
          <a:p>
            <a:pPr indent="-342900" eaLnBrk="1" hangingPunct="1">
              <a:buFont typeface="Wingdings" pitchFamily="2" charset="2"/>
              <a:buChar char="à"/>
            </a:pPr>
            <a:r>
              <a:rPr lang="hr-HR" sz="2000" dirty="0">
                <a:sym typeface="Wingdings" pitchFamily="2" charset="2"/>
              </a:rPr>
              <a:t>autokratsko ponašanje</a:t>
            </a:r>
          </a:p>
          <a:p>
            <a:pPr indent="-342900" eaLnBrk="1" hangingPunct="1">
              <a:buFont typeface="Wingdings" pitchFamily="2" charset="2"/>
              <a:buChar char="à"/>
            </a:pPr>
            <a:r>
              <a:rPr lang="hr-HR" sz="2000" dirty="0">
                <a:sym typeface="Wingdings" pitchFamily="2" charset="2"/>
              </a:rPr>
              <a:t>snažna usmjerenost na rezultat </a:t>
            </a:r>
          </a:p>
          <a:p>
            <a:pPr indent="-342900" eaLnBrk="1" hangingPunct="1"/>
            <a:r>
              <a:rPr lang="hr-HR" sz="2000" dirty="0">
                <a:sym typeface="Wingdings" pitchFamily="2" charset="2"/>
              </a:rPr>
              <a:t>  ostvarenje uspjeha pod svaku cijenu </a:t>
            </a:r>
          </a:p>
          <a:p>
            <a:pPr marL="342900" indent="-342900">
              <a:spcBef>
                <a:spcPct val="20000"/>
              </a:spcBef>
            </a:pPr>
            <a:endParaRPr lang="hr-HR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62600" y="1219200"/>
            <a:ext cx="3200400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hr-HR" sz="2000" b="1" kern="0" dirty="0">
                <a:latin typeface="+mn-lt"/>
              </a:rPr>
              <a:t> SPORT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r-HR" sz="2000" b="1" kern="0" dirty="0">
                <a:latin typeface="+mn-lt"/>
              </a:rPr>
              <a:t>= prijeteća okolina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hr-HR" sz="2000" b="1" kern="0" dirty="0"/>
              <a:t>= </a:t>
            </a:r>
            <a:r>
              <a:rPr lang="hr-HR" sz="2000" b="1" kern="0" dirty="0">
                <a:latin typeface="+mn-lt"/>
              </a:rPr>
              <a:t>borba za opstanak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hr-HR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hr-HR" sz="2000" b="1" kern="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00200" y="1371600"/>
            <a:ext cx="14478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hr-HR" sz="2800" dirty="0"/>
          </a:p>
        </p:txBody>
      </p:sp>
      <p:sp>
        <p:nvSpPr>
          <p:cNvPr id="10" name="Oval 4"/>
          <p:cNvSpPr/>
          <p:nvPr/>
        </p:nvSpPr>
        <p:spPr>
          <a:xfrm>
            <a:off x="1752600" y="1524000"/>
            <a:ext cx="1069416" cy="762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b="1" kern="1200" dirty="0">
                <a:solidFill>
                  <a:schemeClr val="tx1"/>
                </a:solidFill>
              </a:rPr>
              <a:t>TRENERI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228600" y="3200400"/>
            <a:ext cx="4800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bolji san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uravnotežena prehrana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+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velikodušnost, hrabrost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suradnja, poštovanje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bolje nošenje sa stresom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pozitivni afekt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dobro raspoloženje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zadovoljstvo životom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 dirty="0"/>
              <a:t> 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5181600" y="3200400"/>
            <a:ext cx="35814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 spavanja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poremećaji hranjenja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-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distanciranost, neosjetljivost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varanje, agresivnost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sagorijevanje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anksioznost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depresija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suicidalne tendencije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67000" y="990600"/>
            <a:ext cx="6172200" cy="1828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0" indent="-457200">
              <a:spcBef>
                <a:spcPct val="20000"/>
              </a:spcBef>
              <a:defRPr/>
            </a:pPr>
            <a:r>
              <a:rPr lang="hr-HR" sz="2000" b="1" dirty="0">
                <a:sym typeface="Wingdings" pitchFamily="2" charset="2"/>
              </a:rPr>
              <a:t>    </a:t>
            </a:r>
            <a:r>
              <a:rPr lang="hr-HR" sz="2000" dirty="0">
                <a:sym typeface="Wingdings" pitchFamily="2" charset="2"/>
              </a:rPr>
              <a:t>osvijestiti važnost koju treneri imaju u životu mladih sportaša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hr-HR" sz="2000" b="1" dirty="0">
                <a:sym typeface="Wingdings" pitchFamily="2" charset="2"/>
              </a:rPr>
              <a:t>    </a:t>
            </a:r>
            <a:r>
              <a:rPr lang="hr-HR" sz="2000" dirty="0">
                <a:sym typeface="Wingdings" pitchFamily="2" charset="2"/>
              </a:rPr>
              <a:t>prepoznati odgojni aspekt sporta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hr-HR" sz="2000" dirty="0">
                <a:sym typeface="Wingdings" pitchFamily="2" charset="2"/>
              </a:rPr>
              <a:t>minimalizirati negativne i maksimalizirati pozitivne učinke sportskih aktivnosti </a:t>
            </a:r>
          </a:p>
          <a:p>
            <a:pPr marL="457200" lvl="0" indent="-457200">
              <a:spcBef>
                <a:spcPct val="20000"/>
              </a:spcBef>
              <a:defRPr/>
            </a:pPr>
            <a:endParaRPr lang="hr-HR" sz="2000" dirty="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hr-HR" sz="2000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hr-HR" sz="2000" b="1" kern="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SUDJELOVANJE U SPORTU I PSIHIČKO ZDRAVLJE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21031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48000" y="2819400"/>
            <a:ext cx="4038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Hvala</a:t>
            </a:r>
            <a:r>
              <a:rPr kumimoji="0" lang="hr-H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pažnji!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2468"/>
            <a:ext cx="9144000" cy="2165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hr-HR" sz="3600" dirty="0">
                <a:latin typeface="Calibri" pitchFamily="34" charset="0"/>
              </a:rPr>
              <a:t>POVEZANOST TA I TJELESNOG ZDRAVLJA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276600" y="1905000"/>
            <a:ext cx="5562600" cy="3505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pretilosti</a:t>
            </a:r>
            <a:r>
              <a:rPr lang="en-GB" altLang="sr-Latn-RS" sz="2400" dirty="0">
                <a:latin typeface="+mj-lt"/>
              </a:rPr>
              <a:t> </a:t>
            </a:r>
            <a:r>
              <a:rPr lang="en-GB" altLang="sr-Latn-RS" sz="2000" dirty="0">
                <a:latin typeface="+mj-lt"/>
              </a:rPr>
              <a:t>(Hill &amp; Wyatt, 2005)</a:t>
            </a:r>
            <a:endParaRPr lang="hr-HR" altLang="sr-Latn-RS" sz="2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srčanih bolesti </a:t>
            </a:r>
            <a:r>
              <a:rPr lang="en-GB" altLang="sr-Latn-RS" sz="2000" dirty="0">
                <a:latin typeface="+mj-lt"/>
              </a:rPr>
              <a:t>(Berlin &amp; </a:t>
            </a:r>
            <a:r>
              <a:rPr lang="en-GB" altLang="sr-Latn-RS" sz="2000" dirty="0" err="1">
                <a:latin typeface="+mj-lt"/>
              </a:rPr>
              <a:t>Colditz</a:t>
            </a:r>
            <a:r>
              <a:rPr lang="en-GB" altLang="sr-Latn-RS" sz="2000" dirty="0">
                <a:latin typeface="+mj-lt"/>
              </a:rPr>
              <a:t>, 1990)</a:t>
            </a:r>
            <a:endParaRPr lang="hr-HR" altLang="sr-Latn-RS" sz="2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dijabetesa</a:t>
            </a:r>
            <a:r>
              <a:rPr lang="en-GB" altLang="sr-Latn-RS" sz="2400" dirty="0">
                <a:latin typeface="+mj-lt"/>
              </a:rPr>
              <a:t> </a:t>
            </a:r>
            <a:r>
              <a:rPr lang="en-GB" altLang="sr-Latn-RS" sz="2000" dirty="0">
                <a:latin typeface="+mj-lt"/>
              </a:rPr>
              <a:t>(Eriksson &amp; </a:t>
            </a:r>
            <a:r>
              <a:rPr lang="en-GB" altLang="sr-Latn-RS" sz="2000" dirty="0" err="1">
                <a:latin typeface="+mj-lt"/>
              </a:rPr>
              <a:t>Lindgarde</a:t>
            </a:r>
            <a:r>
              <a:rPr lang="en-GB" altLang="sr-Latn-RS" sz="2000" dirty="0">
                <a:latin typeface="+mj-lt"/>
              </a:rPr>
              <a:t>, 1991)</a:t>
            </a:r>
            <a:endParaRPr lang="hr-HR" altLang="sr-Latn-RS" sz="2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osteoporoze</a:t>
            </a:r>
            <a:r>
              <a:rPr lang="en-GB" altLang="sr-Latn-RS" sz="2400" dirty="0">
                <a:latin typeface="+mj-lt"/>
              </a:rPr>
              <a:t> </a:t>
            </a:r>
            <a:r>
              <a:rPr lang="en-GB" altLang="sr-Latn-RS" sz="2000" dirty="0">
                <a:latin typeface="+mj-lt"/>
              </a:rPr>
              <a:t>(Ernest, 1989)</a:t>
            </a:r>
            <a:endParaRPr lang="hr-HR" altLang="sr-Latn-RS" sz="2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malignih bolesti </a:t>
            </a:r>
            <a:r>
              <a:rPr lang="en-GB" altLang="sr-Latn-RS" sz="2000" dirty="0">
                <a:latin typeface="+mj-lt"/>
              </a:rPr>
              <a:t>(</a:t>
            </a:r>
            <a:r>
              <a:rPr lang="en-GB" altLang="sr-Latn-RS" sz="2000" dirty="0" err="1">
                <a:latin typeface="+mj-lt"/>
              </a:rPr>
              <a:t>Colditz</a:t>
            </a:r>
            <a:r>
              <a:rPr lang="en-GB" altLang="sr-Latn-RS" sz="2000" dirty="0">
                <a:latin typeface="+mj-lt"/>
              </a:rPr>
              <a:t> et al., 1997</a:t>
            </a:r>
            <a:r>
              <a:rPr lang="hr-HR" altLang="sr-Latn-RS" sz="2000" dirty="0">
                <a:latin typeface="+mj-lt"/>
              </a:rPr>
              <a:t>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dirty="0">
                <a:latin typeface="+mj-lt"/>
              </a:rPr>
              <a:t>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3188" y="1095375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400" b="1" dirty="0">
                <a:latin typeface="+mj-lt"/>
              </a:rPr>
              <a:t>Redovita TA osigurava dugotrajnu zaštitu od: </a:t>
            </a:r>
            <a:endParaRPr lang="en-US" altLang="sr-Latn-RS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2438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3600" dirty="0">
                <a:latin typeface="Calibri" pitchFamily="34" charset="0"/>
              </a:rPr>
              <a:t>POVEZANOST TA I PSIHIČKOG ZDRAVLJA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295400"/>
            <a:ext cx="6096000" cy="914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Uloga tjelesne aktivnosti u unapređenju psihičkog</a:t>
            </a:r>
            <a:r>
              <a:rPr kumimoji="0" lang="hr-H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zdravlja kod kliničke populacije?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3115">
            <a:off x="246793" y="3590430"/>
            <a:ext cx="25130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581400" y="4114800"/>
            <a:ext cx="5562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anksioznosti </a:t>
            </a:r>
            <a:r>
              <a:rPr lang="en-GB" altLang="sr-Latn-RS" sz="2400" dirty="0">
                <a:latin typeface="+mj-lt"/>
              </a:rPr>
              <a:t> </a:t>
            </a:r>
            <a:r>
              <a:rPr lang="en-GB" altLang="sr-Latn-RS" sz="2000" dirty="0">
                <a:latin typeface="+mj-lt"/>
              </a:rPr>
              <a:t>(</a:t>
            </a:r>
            <a:r>
              <a:rPr lang="hr-HR" altLang="sr-Latn-RS" sz="2000" dirty="0" err="1">
                <a:latin typeface="+mj-lt"/>
              </a:rPr>
              <a:t>Gorman</a:t>
            </a:r>
            <a:r>
              <a:rPr lang="en-GB" altLang="sr-Latn-RS" sz="2000" dirty="0">
                <a:latin typeface="+mj-lt"/>
              </a:rPr>
              <a:t>, 200</a:t>
            </a:r>
            <a:r>
              <a:rPr lang="hr-HR" altLang="sr-Latn-RS" sz="2000" dirty="0">
                <a:latin typeface="+mj-lt"/>
              </a:rPr>
              <a:t>2</a:t>
            </a:r>
            <a:r>
              <a:rPr lang="en-GB" altLang="sr-Latn-RS" sz="2000" dirty="0">
                <a:latin typeface="+mj-lt"/>
              </a:rPr>
              <a:t>)</a:t>
            </a:r>
            <a:endParaRPr lang="hr-HR" altLang="sr-Latn-RS" sz="2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depresije </a:t>
            </a:r>
            <a:r>
              <a:rPr lang="en-GB" altLang="sr-Latn-RS" sz="2000" dirty="0">
                <a:latin typeface="+mj-lt"/>
              </a:rPr>
              <a:t>(</a:t>
            </a:r>
            <a:r>
              <a:rPr lang="hr-HR" altLang="sr-Latn-RS" sz="2000" dirty="0" err="1">
                <a:latin typeface="+mj-lt"/>
              </a:rPr>
              <a:t>Mayo</a:t>
            </a:r>
            <a:r>
              <a:rPr lang="hr-HR" altLang="sr-Latn-RS" sz="2000" dirty="0">
                <a:latin typeface="+mj-lt"/>
              </a:rPr>
              <a:t> </a:t>
            </a:r>
            <a:r>
              <a:rPr lang="hr-HR" altLang="sr-Latn-RS" sz="2000" dirty="0" err="1">
                <a:latin typeface="+mj-lt"/>
              </a:rPr>
              <a:t>Clinic</a:t>
            </a:r>
            <a:r>
              <a:rPr lang="hr-HR" altLang="sr-Latn-RS" sz="2000" dirty="0">
                <a:latin typeface="+mj-lt"/>
              </a:rPr>
              <a:t> </a:t>
            </a:r>
            <a:r>
              <a:rPr lang="hr-HR" altLang="sr-Latn-RS" sz="2000" dirty="0" err="1">
                <a:latin typeface="+mj-lt"/>
              </a:rPr>
              <a:t>Report</a:t>
            </a:r>
            <a:r>
              <a:rPr lang="en-GB" altLang="sr-Latn-RS" sz="2000" dirty="0">
                <a:latin typeface="+mj-lt"/>
              </a:rPr>
              <a:t>, </a:t>
            </a:r>
            <a:r>
              <a:rPr lang="hr-HR" altLang="sr-Latn-RS" sz="2000" dirty="0">
                <a:latin typeface="+mj-lt"/>
              </a:rPr>
              <a:t>2005</a:t>
            </a:r>
            <a:r>
              <a:rPr lang="en-GB" altLang="sr-Latn-RS" sz="2000" dirty="0">
                <a:latin typeface="+mj-lt"/>
              </a:rPr>
              <a:t>)</a:t>
            </a:r>
            <a:endParaRPr lang="hr-HR" altLang="sr-Latn-RS" sz="2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400" b="1" dirty="0">
                <a:latin typeface="+mj-lt"/>
              </a:rPr>
              <a:t>demencije</a:t>
            </a:r>
            <a:r>
              <a:rPr lang="en-GB" altLang="sr-Latn-RS" sz="2400" dirty="0">
                <a:latin typeface="+mj-lt"/>
              </a:rPr>
              <a:t> </a:t>
            </a:r>
            <a:r>
              <a:rPr lang="en-GB" altLang="sr-Latn-RS" sz="2000" dirty="0">
                <a:latin typeface="+mj-lt"/>
              </a:rPr>
              <a:t>(</a:t>
            </a:r>
            <a:r>
              <a:rPr lang="hr-HR" altLang="sr-Latn-RS" sz="2000" dirty="0">
                <a:latin typeface="+mj-lt"/>
              </a:rPr>
              <a:t>Hamer</a:t>
            </a:r>
            <a:r>
              <a:rPr lang="en-GB" altLang="sr-Latn-RS" sz="2000" dirty="0">
                <a:latin typeface="+mj-lt"/>
              </a:rPr>
              <a:t> &amp; </a:t>
            </a:r>
            <a:r>
              <a:rPr lang="hr-HR" altLang="sr-Latn-RS" sz="2000" dirty="0" err="1">
                <a:latin typeface="+mj-lt"/>
              </a:rPr>
              <a:t>Chida</a:t>
            </a:r>
            <a:r>
              <a:rPr lang="en-GB" altLang="sr-Latn-RS" sz="2000" dirty="0">
                <a:latin typeface="+mj-lt"/>
              </a:rPr>
              <a:t>, </a:t>
            </a:r>
            <a:r>
              <a:rPr lang="hr-HR" altLang="sr-Latn-RS" sz="2000" dirty="0">
                <a:latin typeface="+mj-lt"/>
              </a:rPr>
              <a:t>2009</a:t>
            </a:r>
            <a:r>
              <a:rPr lang="en-GB" altLang="sr-Latn-RS" sz="2000" dirty="0">
                <a:latin typeface="+mj-lt"/>
              </a:rPr>
              <a:t>)</a:t>
            </a:r>
            <a:endParaRPr lang="hr-HR" altLang="sr-Latn-RS" sz="2000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altLang="sr-Latn-RS" sz="2000" dirty="0">
                <a:latin typeface="+mj-lt"/>
              </a:rPr>
              <a:t>….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3505200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400" b="1" dirty="0">
                <a:latin typeface="+mj-lt"/>
              </a:rPr>
              <a:t>Redovita TA ublažava simptome: </a:t>
            </a:r>
            <a:endParaRPr lang="en-US" altLang="sr-Latn-R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7772400" cy="457200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b="1" dirty="0"/>
              <a:t>FIZIOLOŠKO-BIOKEMIJSKA PERSPEKTIVA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600" b="1" dirty="0" err="1"/>
              <a:t>monoaminska</a:t>
            </a:r>
            <a:r>
              <a:rPr lang="hr-HR" sz="2600" b="1" dirty="0"/>
              <a:t> hipoteza </a:t>
            </a:r>
            <a:r>
              <a:rPr lang="hr-HR" sz="2600" dirty="0"/>
              <a:t>- naglašava povećanje razine </a:t>
            </a:r>
            <a:r>
              <a:rPr lang="hr-HR" sz="2600" dirty="0" err="1"/>
              <a:t>noradrenalina</a:t>
            </a:r>
            <a:r>
              <a:rPr lang="hr-HR" sz="2600" dirty="0"/>
              <a:t> i serotonina pod utjecajem vježbanja 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hr-HR" sz="2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600" b="1" dirty="0" err="1"/>
              <a:t>pirogenička</a:t>
            </a:r>
            <a:r>
              <a:rPr lang="hr-HR" sz="2600" b="1" dirty="0"/>
              <a:t> hipoteza </a:t>
            </a:r>
            <a:r>
              <a:rPr lang="hr-HR" sz="2600" dirty="0"/>
              <a:t>- </a:t>
            </a:r>
            <a:r>
              <a:rPr lang="hr-HR" sz="2600" dirty="0">
                <a:cs typeface="Times New Roman" pitchFamily="18" charset="0"/>
              </a:rPr>
              <a:t>podizanje tjelesne temperature do kojeg dolazi uslijed vježbanja smatra faktorom koji je povezan s poboljšanjem raspoloženja </a:t>
            </a:r>
            <a:endParaRPr lang="hr-HR" sz="2600" dirty="0"/>
          </a:p>
          <a:p>
            <a:pPr eaLnBrk="1" hangingPunct="1">
              <a:lnSpc>
                <a:spcPct val="30000"/>
              </a:lnSpc>
              <a:buFont typeface="Wingdings" pitchFamily="2" charset="2"/>
              <a:buNone/>
            </a:pPr>
            <a:endParaRPr lang="hr-HR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hr-HR" sz="2600" b="1" dirty="0" err="1"/>
              <a:t>endorfinska</a:t>
            </a:r>
            <a:r>
              <a:rPr lang="hr-HR" sz="2600" b="1" dirty="0"/>
              <a:t> hipoteza </a:t>
            </a:r>
            <a:r>
              <a:rPr lang="hr-HR" sz="2600" dirty="0"/>
              <a:t>- </a:t>
            </a:r>
            <a:r>
              <a:rPr lang="hr-HR" sz="2600" dirty="0">
                <a:cs typeface="Times New Roman" pitchFamily="18" charset="0"/>
              </a:rPr>
              <a:t>poveća</a:t>
            </a:r>
            <a:r>
              <a:rPr lang="hr-HR" sz="2600" dirty="0"/>
              <a:t>n</a:t>
            </a:r>
            <a:r>
              <a:rPr lang="hr-HR" sz="2600" dirty="0">
                <a:cs typeface="Times New Roman" pitchFamily="18" charset="0"/>
              </a:rPr>
              <a:t>a proizvodnja </a:t>
            </a:r>
            <a:r>
              <a:rPr lang="hr-HR" sz="2600" dirty="0" err="1">
                <a:cs typeface="Times New Roman" pitchFamily="18" charset="0"/>
              </a:rPr>
              <a:t>endorfina</a:t>
            </a:r>
            <a:r>
              <a:rPr lang="hr-HR" sz="2600" dirty="0">
                <a:cs typeface="Times New Roman" pitchFamily="18" charset="0"/>
              </a:rPr>
              <a:t> prilikom tjelesne aktivnosti reducira osjet boli te također pospješuje dobro raspoloženje</a:t>
            </a:r>
            <a:r>
              <a:rPr lang="hr-HR" sz="2600" dirty="0"/>
              <a:t>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3600" dirty="0">
                <a:latin typeface="Calibri" pitchFamily="34" charset="0"/>
              </a:rPr>
              <a:t>POVEZANOST TA I PSIHIČKOG ZDRAVLJA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7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32037"/>
            <a:ext cx="8610600" cy="38401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hr-HR" altLang="sr-Latn-RS" sz="2600" b="1" dirty="0">
                <a:latin typeface="+mj-lt"/>
              </a:rPr>
              <a:t>kognitivno-bihevioralna hipoteza </a:t>
            </a:r>
            <a:r>
              <a:rPr lang="hr-HR" altLang="sr-Latn-RS" sz="2600" dirty="0">
                <a:latin typeface="+mj-lt"/>
              </a:rPr>
              <a:t>– percepcija napretka u sportskoj aktivnosti osigurava osjećaje kompetentnosti i vrijednosti 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hr-HR" altLang="sr-Latn-RS" sz="2600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hr-HR" altLang="sr-Latn-RS" sz="2600" b="1" dirty="0">
                <a:latin typeface="+mj-lt"/>
              </a:rPr>
              <a:t>hipoteza distrakcije </a:t>
            </a:r>
            <a:r>
              <a:rPr lang="hr-HR" altLang="sr-Latn-RS" sz="2600" dirty="0">
                <a:latin typeface="+mj-lt"/>
              </a:rPr>
              <a:t>- tjelesno vježbanje omogućuje isključivanje iz svakodnevnih problema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hr-HR" altLang="sr-Latn-RS" sz="2600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hr-HR" altLang="sr-Latn-RS" sz="2600" b="1" dirty="0">
                <a:latin typeface="+mj-lt"/>
              </a:rPr>
              <a:t>hipoteza socijalne interakcije </a:t>
            </a:r>
            <a:r>
              <a:rPr lang="hr-HR" altLang="sr-Latn-RS" sz="2600" dirty="0">
                <a:latin typeface="+mj-lt"/>
              </a:rPr>
              <a:t>- zadovoljstvo zajedničkog vježbanja sa prijateljima, socijalizacijski učinak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239000" cy="5334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2500" b="1" dirty="0"/>
              <a:t>PSIHOLOŠKA PERSPEKTIVA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3600" dirty="0">
                <a:latin typeface="Calibri" pitchFamily="34" charset="0"/>
              </a:rPr>
              <a:t>POVEZANOST TA I PSIHIČKOG ZDRAVLJA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10" name="Picture 2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96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SUDJELOVANJE U SPORTU I PSIHIČKO ZDRAVLJE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28600" y="2895600"/>
            <a:ext cx="4800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bolji san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uravnotežena prehrana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+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velikodušnost, hrabrost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suradnja, poštovanje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bolje nošenje sa stresom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pozitivni afekt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dobro raspoloženje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zadovoljstvo životom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 dirty="0"/>
              <a:t> 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257800" y="2819400"/>
            <a:ext cx="35814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 spavanja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poremećaji hranjenja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-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distanciranost, neosjetljivost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 varanje, agresivnost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sagorijevanje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anksioznost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depresija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suicidalne tendencije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00400" y="1219200"/>
            <a:ext cx="5181600" cy="914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hr-HR" sz="2000" b="1" dirty="0"/>
              <a:t>Uloga sporta u unapređenju psihičkog zdravlja i kvalitete života?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SUDJELOVANJE U SPORTU I PSIHIČKO ZDRAVLJE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0772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</a:pPr>
            <a:r>
              <a:rPr lang="hr-HR" sz="2300" b="1" dirty="0">
                <a:sym typeface="Wingdings" pitchFamily="2" charset="2"/>
              </a:rPr>
              <a:t>SPORT</a:t>
            </a:r>
            <a:r>
              <a:rPr lang="hr-HR" sz="2300" dirty="0">
                <a:sym typeface="Wingdings" pitchFamily="2" charset="2"/>
              </a:rPr>
              <a:t> = složeni </a:t>
            </a:r>
            <a:r>
              <a:rPr lang="hr-HR" sz="2300" dirty="0" err="1">
                <a:sym typeface="Wingdings" pitchFamily="2" charset="2"/>
              </a:rPr>
              <a:t>socio</a:t>
            </a:r>
            <a:r>
              <a:rPr lang="hr-HR" sz="2300" dirty="0">
                <a:sym typeface="Wingdings" pitchFamily="2" charset="2"/>
              </a:rPr>
              <a:t>-psihološki kontekst </a:t>
            </a:r>
          </a:p>
          <a:p>
            <a:pPr indent="-342900">
              <a:lnSpc>
                <a:spcPct val="90000"/>
              </a:lnSpc>
            </a:pPr>
            <a:endParaRPr lang="hr-HR" sz="2300" dirty="0">
              <a:sym typeface="Wingdings" pitchFamily="2" charset="2"/>
            </a:endParaRPr>
          </a:p>
          <a:p>
            <a:pPr indent="-342900">
              <a:lnSpc>
                <a:spcPct val="90000"/>
              </a:lnSpc>
            </a:pPr>
            <a:r>
              <a:rPr lang="hr-HR" sz="2300" dirty="0">
                <a:sym typeface="Wingdings" pitchFamily="2" charset="2"/>
              </a:rPr>
              <a:t> model ponašanja</a:t>
            </a:r>
          </a:p>
          <a:p>
            <a:pPr indent="-342900">
              <a:lnSpc>
                <a:spcPct val="90000"/>
              </a:lnSpc>
            </a:pPr>
            <a:endParaRPr lang="hr-HR" sz="2300" dirty="0">
              <a:sym typeface="Wingdings" pitchFamily="2" charset="2"/>
            </a:endParaRPr>
          </a:p>
          <a:p>
            <a:pPr indent="-342900">
              <a:lnSpc>
                <a:spcPct val="90000"/>
              </a:lnSpc>
            </a:pPr>
            <a:r>
              <a:rPr lang="hr-HR" sz="2300" dirty="0">
                <a:sym typeface="Wingdings" pitchFamily="2" charset="2"/>
              </a:rPr>
              <a:t> djeluje na izgradnju stavova</a:t>
            </a:r>
          </a:p>
          <a:p>
            <a:pPr indent="-342900">
              <a:lnSpc>
                <a:spcPct val="90000"/>
              </a:lnSpc>
            </a:pPr>
            <a:endParaRPr lang="hr-HR" sz="2300" dirty="0">
              <a:sym typeface="Wingdings" pitchFamily="2" charset="2"/>
            </a:endParaRPr>
          </a:p>
          <a:p>
            <a:pPr indent="-342900">
              <a:lnSpc>
                <a:spcPct val="90000"/>
              </a:lnSpc>
            </a:pPr>
            <a:r>
              <a:rPr lang="hr-HR" sz="2300" dirty="0">
                <a:sym typeface="Wingdings" pitchFamily="2" charset="2"/>
              </a:rPr>
              <a:t> oblikuje sustav vrijednosti </a:t>
            </a:r>
          </a:p>
          <a:p>
            <a:pPr indent="-342900">
              <a:lnSpc>
                <a:spcPct val="90000"/>
              </a:lnSpc>
            </a:pPr>
            <a:endParaRPr lang="hr-HR" sz="2300" dirty="0">
              <a:sym typeface="Wingdings" pitchFamily="2" charset="2"/>
            </a:endParaRPr>
          </a:p>
          <a:p>
            <a:pPr indent="-342900">
              <a:lnSpc>
                <a:spcPct val="90000"/>
              </a:lnSpc>
            </a:pPr>
            <a:r>
              <a:rPr lang="hr-HR" sz="2300" dirty="0">
                <a:sym typeface="Wingdings" pitchFamily="2" charset="2"/>
              </a:rPr>
              <a:t> učenje i uvježbavanje različitih socijalnih vještina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4724400"/>
            <a:ext cx="8686800" cy="6096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300" dirty="0">
              <a:sym typeface="Wingdings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r-HR" sz="2300" dirty="0">
                <a:sym typeface="Wingdings" pitchFamily="2" charset="2"/>
              </a:rPr>
              <a:t>način realizacije sportskog treninga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r-HR" sz="2300" dirty="0">
              <a:sym typeface="Wingdings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r-HR" sz="2300" dirty="0">
                <a:sym typeface="Wingdings" pitchFamily="2" charset="2"/>
              </a:rPr>
              <a:t>obilježja socijalnog okruženja  </a:t>
            </a:r>
            <a:endParaRPr kumimoji="0" lang="hr-H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r-H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76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r-HR" sz="2800" dirty="0">
                <a:latin typeface="Calibri" pitchFamily="34" charset="0"/>
              </a:rPr>
              <a:t>SUDJELOVANJE U SPORTU I PSIHIČKO ZDRAVLJE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28600" y="2895600"/>
            <a:ext cx="48006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bolji san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uravnotežena prehrana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+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velikodušnost, hrabrost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suradnja, poštovanje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 bolje nošenje sa stresom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pozitivni afekt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2000" dirty="0"/>
              <a:t> dobro raspoloženje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hr-HR" sz="2000" dirty="0"/>
              <a:t>zadovoljstvo životom</a:t>
            </a:r>
          </a:p>
          <a:p>
            <a:pPr marL="342900" indent="-342900">
              <a:spcBef>
                <a:spcPct val="20000"/>
              </a:spcBef>
            </a:pPr>
            <a:r>
              <a:rPr lang="hr-HR" sz="2000" dirty="0"/>
              <a:t> 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257800" y="2819400"/>
            <a:ext cx="3581400" cy="3429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 spavanja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poremećaji hranjenja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- samopoštovanje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distanciranost, neosjetljivost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varanje, agresivnost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sagorijevanje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anksioznost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/>
              <a:t>depresija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hr-HR" sz="2000" kern="0" dirty="0">
                <a:latin typeface="+mn-lt"/>
                <a:cs typeface="+mn-cs"/>
              </a:rPr>
              <a:t>suicidalne tendencije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4038600"/>
            <a:ext cx="3352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b="1" dirty="0">
                <a:sym typeface="Wingdings" pitchFamily="2" charset="2"/>
              </a:rPr>
              <a:t> pedagoška načela važnija  su od rezultata</a:t>
            </a:r>
            <a:endParaRPr lang="en-US" sz="2300" b="1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1112</Words>
  <Application>Microsoft Office PowerPoint</Application>
  <PresentationFormat>On-screen Show (4:3)</PresentationFormat>
  <Paragraphs>256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   TJELESNA AKTIVNOST U FUNKCIJI UNAPREĐENJA PSIHIČKOG ZDRAVLJA DJECE I ADOLESCENATA  </vt:lpstr>
      <vt:lpstr>PowerPoint Presentation</vt:lpstr>
      <vt:lpstr>PowerPoint Presentation</vt:lpstr>
      <vt:lpstr>PowerPoint Presentation</vt:lpstr>
      <vt:lpstr>FIZIOLOŠKO-BIOKEMIJSKA PERSPEKTIVA </vt:lpstr>
      <vt:lpstr>PSIHOLOŠKA PERSPEKTIVA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način realizacije treninga - “cilj opravdava sredstvo” </vt:lpstr>
      <vt:lpstr>3. specifičan sustav vrijednosti koji se promiče kroz sport -  “u sportu vrijede neka druga pravila”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VRIJEME JE ZA PROMJENU IGRE:  SPRJEČAVANJE NASILJA NAD ŽENAMA PUTEM ŠPORTA</dc:title>
  <dc:creator>Zrinka</dc:creator>
  <cp:lastModifiedBy>DJ</cp:lastModifiedBy>
  <cp:revision>33</cp:revision>
  <dcterms:created xsi:type="dcterms:W3CDTF">2006-08-16T00:00:00Z</dcterms:created>
  <dcterms:modified xsi:type="dcterms:W3CDTF">2018-11-30T11:35:52Z</dcterms:modified>
</cp:coreProperties>
</file>