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8"/>
  </p:notesMasterIdLst>
  <p:sldIdLst>
    <p:sldId id="261" r:id="rId3"/>
    <p:sldId id="258" r:id="rId4"/>
    <p:sldId id="264" r:id="rId5"/>
    <p:sldId id="272" r:id="rId6"/>
    <p:sldId id="259" r:id="rId7"/>
    <p:sldId id="274" r:id="rId8"/>
    <p:sldId id="273" r:id="rId9"/>
    <p:sldId id="275" r:id="rId10"/>
    <p:sldId id="290" r:id="rId11"/>
    <p:sldId id="276" r:id="rId12"/>
    <p:sldId id="287" r:id="rId13"/>
    <p:sldId id="260" r:id="rId14"/>
    <p:sldId id="277" r:id="rId15"/>
    <p:sldId id="279" r:id="rId16"/>
    <p:sldId id="280" r:id="rId17"/>
    <p:sldId id="281" r:id="rId18"/>
    <p:sldId id="282" r:id="rId19"/>
    <p:sldId id="283" r:id="rId20"/>
    <p:sldId id="278" r:id="rId21"/>
    <p:sldId id="289" r:id="rId22"/>
    <p:sldId id="263" r:id="rId23"/>
    <p:sldId id="257" r:id="rId24"/>
    <p:sldId id="288" r:id="rId25"/>
    <p:sldId id="285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8FC06-6340-406A-8CAE-820AC7D32B4A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C4359-D007-434F-B2D3-DC939BD9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32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3390/nu8080487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.uk.com/foodfacts/breakfast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inu.it/documenti/Documento_prima_colazione_febbraio09.pdf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98620D-6E26-468E-9F69-1E822B6F3685}" type="slidenum">
              <a:rPr lang="en-US" altLang="sr-Latn-RS" smtClean="0"/>
              <a:pPr>
                <a:spcBef>
                  <a:spcPct val="0"/>
                </a:spcBef>
              </a:pPr>
              <a:t>11</a:t>
            </a:fld>
            <a:endParaRPr lang="en-US" altLang="sr-Latn-R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RS" altLang="sr-Latn-RS" smtClean="0"/>
          </a:p>
        </p:txBody>
      </p:sp>
    </p:spTree>
    <p:extLst>
      <p:ext uri="{BB962C8B-B14F-4D97-AF65-F5344CB8AC3E}">
        <p14:creationId xmlns:p14="http://schemas.microsoft.com/office/powerpoint/2010/main" val="4076763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DEFB2-EE81-4232-8B50-3DCC284224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9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</a:p>
          <a:p>
            <a:endParaRPr lang="en-GB" dirty="0" smtClean="0"/>
          </a:p>
          <a:p>
            <a:r>
              <a:rPr lang="en-US" dirty="0"/>
              <a:t>Barton: Longitudinal – 3-day food records n= 2379 black and white girls ages 9 to 19 years</a:t>
            </a:r>
          </a:p>
          <a:p>
            <a:endParaRPr lang="en-US" dirty="0"/>
          </a:p>
          <a:p>
            <a:r>
              <a:rPr lang="en-US" dirty="0" err="1"/>
              <a:t>Rampersaund</a:t>
            </a:r>
            <a:r>
              <a:rPr lang="en-US" dirty="0"/>
              <a:t> : literature review</a:t>
            </a:r>
          </a:p>
          <a:p>
            <a:endParaRPr lang="en-US" dirty="0"/>
          </a:p>
          <a:p>
            <a:r>
              <a:rPr lang="en-US" dirty="0" err="1"/>
              <a:t>Dshmukh</a:t>
            </a:r>
            <a:r>
              <a:rPr lang="en-US" dirty="0"/>
              <a:t>- </a:t>
            </a:r>
            <a:r>
              <a:rPr lang="en-US" dirty="0" err="1"/>
              <a:t>Tasker</a:t>
            </a:r>
            <a:r>
              <a:rPr lang="en-US" dirty="0"/>
              <a:t>- cross sectional NHANES young adults n=2379</a:t>
            </a:r>
          </a:p>
          <a:p>
            <a:endParaRPr lang="en-US" dirty="0"/>
          </a:p>
          <a:p>
            <a:r>
              <a:rPr lang="en-US" dirty="0"/>
              <a:t>Morgan- cross sectional 7-day food records children 5-12 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DEFB2-EE81-4232-8B50-3DCC28422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3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4566">
              <a:defRPr/>
            </a:pPr>
            <a:r>
              <a:rPr lang="en-GB" dirty="0" smtClean="0"/>
              <a:t>REFERENCES</a:t>
            </a:r>
          </a:p>
          <a:p>
            <a:pPr defTabSz="684566">
              <a:defRPr/>
            </a:pPr>
            <a:endParaRPr lang="en-GB" dirty="0" smtClean="0"/>
          </a:p>
          <a:p>
            <a:r>
              <a:rPr lang="en-US" dirty="0" err="1"/>
              <a:t>Kerver</a:t>
            </a:r>
            <a:r>
              <a:rPr lang="en-US" dirty="0"/>
              <a:t> JM, Yang EJ, Obayashi S, Bianchi L, Song WO. Meal and snack patterns are associated with dietary intake of energy and nutrients in US adults. J Am Diet Assoc. </a:t>
            </a:r>
            <a:r>
              <a:rPr lang="fr-CH" dirty="0"/>
              <a:t>2006;106(1):46-53.</a:t>
            </a:r>
          </a:p>
          <a:p>
            <a:endParaRPr lang="fr-CH" dirty="0"/>
          </a:p>
          <a:p>
            <a:r>
              <a:rPr lang="fr-CH" dirty="0" err="1"/>
              <a:t>Affenito</a:t>
            </a:r>
            <a:r>
              <a:rPr lang="fr-CH" dirty="0"/>
              <a:t> SG, Thompson DR, Barton BA, et al. </a:t>
            </a:r>
            <a:r>
              <a:rPr lang="en-US" dirty="0"/>
              <a:t>Breakfast consumption by African-American and white adolescent girls correlates positively with calcium and fiber intake and negatively with body mass index. J Am Diet Assoc. </a:t>
            </a:r>
            <a:r>
              <a:rPr lang="fr-CH" dirty="0"/>
              <a:t>2005;105(6):938-945 </a:t>
            </a:r>
          </a:p>
          <a:p>
            <a:endParaRPr lang="fr-CH" dirty="0"/>
          </a:p>
          <a:p>
            <a:r>
              <a:rPr lang="en-US" dirty="0" err="1"/>
              <a:t>Deshmukh-Taskar</a:t>
            </a:r>
            <a:r>
              <a:rPr lang="en-US" dirty="0"/>
              <a:t> PR, </a:t>
            </a:r>
            <a:r>
              <a:rPr lang="en-US" dirty="0" err="1"/>
              <a:t>Nicklas</a:t>
            </a:r>
            <a:r>
              <a:rPr lang="en-US" dirty="0"/>
              <a:t> TA, O’Neil CE, </a:t>
            </a:r>
            <a:r>
              <a:rPr lang="en-US" dirty="0" err="1"/>
              <a:t>Keast</a:t>
            </a:r>
            <a:r>
              <a:rPr lang="en-US" dirty="0"/>
              <a:t> DR, Radcliffe JD, Cho S. The relationship of breakfast skipping and type of breakfast consumption with nutrient intake and weight status in children and adolescents: The National Health and Nutrition Examination Survey 1999-2006. J Am Diet Assoc. 2010;110(6):869-878.</a:t>
            </a:r>
          </a:p>
          <a:p>
            <a:endParaRPr lang="en-US" dirty="0"/>
          </a:p>
          <a:p>
            <a:r>
              <a:rPr lang="fr-CH" dirty="0"/>
              <a:t>Barr SI, </a:t>
            </a:r>
            <a:r>
              <a:rPr lang="fr-CH" dirty="0" err="1"/>
              <a:t>DiFrancesco</a:t>
            </a:r>
            <a:r>
              <a:rPr lang="fr-CH" dirty="0"/>
              <a:t> L, </a:t>
            </a:r>
            <a:r>
              <a:rPr lang="fr-CH" dirty="0" err="1"/>
              <a:t>Fulgoni</a:t>
            </a:r>
            <a:r>
              <a:rPr lang="fr-CH" dirty="0"/>
              <a:t> VL, 3rd. </a:t>
            </a:r>
            <a:r>
              <a:rPr lang="en-US" dirty="0"/>
              <a:t>Breakfast consumption is positively associated with nutrient adequacy in Canadian children and adolescents. The British journal of nutrition. 2014 Oct 28;112:1373-83.  </a:t>
            </a:r>
          </a:p>
          <a:p>
            <a:endParaRPr lang="en-US" dirty="0"/>
          </a:p>
          <a:p>
            <a:r>
              <a:rPr lang="en-US" dirty="0" err="1"/>
              <a:t>Matthys</a:t>
            </a:r>
            <a:r>
              <a:rPr lang="en-US" dirty="0"/>
              <a:t> C, De </a:t>
            </a:r>
            <a:r>
              <a:rPr lang="en-US" dirty="0" err="1"/>
              <a:t>Henauw</a:t>
            </a:r>
            <a:r>
              <a:rPr lang="en-US" dirty="0"/>
              <a:t> S, </a:t>
            </a:r>
            <a:r>
              <a:rPr lang="en-US" dirty="0" err="1"/>
              <a:t>Bellemans</a:t>
            </a:r>
            <a:r>
              <a:rPr lang="en-US" dirty="0"/>
              <a:t> M, De </a:t>
            </a:r>
            <a:r>
              <a:rPr lang="en-US" dirty="0" err="1"/>
              <a:t>Maeyer</a:t>
            </a:r>
            <a:r>
              <a:rPr lang="en-US" dirty="0"/>
              <a:t> M, De Backer G. Breakfast habits affect overall nutrient profiles in adolescents. Public Health </a:t>
            </a:r>
            <a:r>
              <a:rPr lang="en-US" dirty="0" err="1"/>
              <a:t>Nutr</a:t>
            </a:r>
            <a:r>
              <a:rPr lang="en-US" dirty="0"/>
              <a:t>. 2007;10(4):413-421. </a:t>
            </a:r>
          </a:p>
          <a:p>
            <a:endParaRPr lang="en-US" dirty="0"/>
          </a:p>
          <a:p>
            <a:r>
              <a:rPr lang="en-US" dirty="0" err="1"/>
              <a:t>Fayet</a:t>
            </a:r>
            <a:r>
              <a:rPr lang="en-US" dirty="0"/>
              <a:t> Moore F, Kim J, </a:t>
            </a:r>
            <a:r>
              <a:rPr lang="en-US" dirty="0" err="1"/>
              <a:t>Sritharan</a:t>
            </a:r>
            <a:r>
              <a:rPr lang="en-US" dirty="0"/>
              <a:t> N, </a:t>
            </a:r>
            <a:r>
              <a:rPr lang="en-US" dirty="0" err="1"/>
              <a:t>Petocz</a:t>
            </a:r>
            <a:r>
              <a:rPr lang="en-US" dirty="0"/>
              <a:t> P, </a:t>
            </a:r>
            <a:r>
              <a:rPr lang="fr-CH" dirty="0"/>
              <a:t>Impact of Breakfast </a:t>
            </a:r>
            <a:r>
              <a:rPr lang="fr-CH" dirty="0" err="1"/>
              <a:t>Skipping</a:t>
            </a:r>
            <a:r>
              <a:rPr lang="fr-CH" dirty="0"/>
              <a:t> and Breakfast </a:t>
            </a:r>
            <a:r>
              <a:rPr lang="fr-CH" dirty="0" err="1"/>
              <a:t>Choice</a:t>
            </a:r>
            <a:r>
              <a:rPr lang="fr-CH" dirty="0"/>
              <a:t> on the </a:t>
            </a:r>
            <a:r>
              <a:rPr lang="fr-CH" dirty="0" err="1"/>
              <a:t>Nutrient</a:t>
            </a:r>
            <a:r>
              <a:rPr lang="fr-CH" dirty="0"/>
              <a:t> </a:t>
            </a:r>
            <a:r>
              <a:rPr lang="fr-CH" dirty="0" err="1"/>
              <a:t>Intake</a:t>
            </a:r>
            <a:r>
              <a:rPr lang="fr-CH" dirty="0"/>
              <a:t> and Body Mass Index of </a:t>
            </a:r>
            <a:r>
              <a:rPr lang="fr-CH" dirty="0" err="1"/>
              <a:t>Australian</a:t>
            </a:r>
            <a:r>
              <a:rPr lang="fr-CH" dirty="0"/>
              <a:t> </a:t>
            </a:r>
            <a:r>
              <a:rPr lang="fr-CH" dirty="0" err="1"/>
              <a:t>Children</a:t>
            </a:r>
            <a:r>
              <a:rPr lang="en-US" dirty="0"/>
              <a:t>. </a:t>
            </a:r>
            <a:r>
              <a:rPr lang="fr-CH" i="1" dirty="0" err="1"/>
              <a:t>Nutrients</a:t>
            </a:r>
            <a:r>
              <a:rPr lang="fr-CH" dirty="0"/>
              <a:t> 2016, </a:t>
            </a:r>
            <a:r>
              <a:rPr lang="fr-CH" i="1" dirty="0"/>
              <a:t>8</a:t>
            </a:r>
            <a:r>
              <a:rPr lang="fr-CH" dirty="0"/>
              <a:t>(8), 487; doi:</a:t>
            </a:r>
            <a:r>
              <a:rPr lang="fr-CH" u="sng" dirty="0">
                <a:hlinkClick r:id="rId3"/>
              </a:rPr>
              <a:t>10.3390/nu8080487</a:t>
            </a:r>
            <a:r>
              <a:rPr lang="fr-CH" dirty="0"/>
              <a:t> </a:t>
            </a:r>
          </a:p>
          <a:p>
            <a:pPr defTabSz="684566">
              <a:defRPr/>
            </a:pPr>
            <a:endParaRPr lang="en-GB" dirty="0" smtClean="0"/>
          </a:p>
          <a:p>
            <a:pPr defTabSz="912754">
              <a:defRPr/>
            </a:pPr>
            <a:r>
              <a:rPr lang="en-GB" dirty="0" err="1"/>
              <a:t>Horikawa</a:t>
            </a:r>
            <a:r>
              <a:rPr lang="en-GB" dirty="0"/>
              <a:t> C, Kodama S, </a:t>
            </a:r>
            <a:r>
              <a:rPr lang="en-GB" dirty="0" err="1"/>
              <a:t>Yachi</a:t>
            </a:r>
            <a:r>
              <a:rPr lang="en-GB" dirty="0"/>
              <a:t> Y, </a:t>
            </a:r>
            <a:r>
              <a:rPr lang="en-GB" dirty="0" err="1"/>
              <a:t>Heianza</a:t>
            </a:r>
            <a:r>
              <a:rPr lang="en-GB" dirty="0"/>
              <a:t> Y, </a:t>
            </a:r>
            <a:r>
              <a:rPr lang="en-GB" dirty="0" err="1"/>
              <a:t>Hirasawa</a:t>
            </a:r>
            <a:r>
              <a:rPr lang="en-GB" dirty="0"/>
              <a:t> R, </a:t>
            </a:r>
            <a:r>
              <a:rPr lang="en-GB" dirty="0" err="1"/>
              <a:t>Ibe</a:t>
            </a:r>
            <a:r>
              <a:rPr lang="en-GB" dirty="0"/>
              <a:t> Y, Saito K, Shimano H, Yamada N, </a:t>
            </a:r>
            <a:r>
              <a:rPr lang="en-GB" dirty="0" err="1"/>
              <a:t>Sone</a:t>
            </a:r>
            <a:r>
              <a:rPr lang="en-GB" dirty="0"/>
              <a:t> H. Skipping breakfast and prevalence of overweight and obesity in Asian and Pacific regions: A meta-analysis. Preventive Medicine. 2011;53:260-267.</a:t>
            </a:r>
          </a:p>
          <a:p>
            <a:pPr defTabSz="684566">
              <a:defRPr/>
            </a:pP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DEFB2-EE81-4232-8B50-3DCC28422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8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</a:p>
          <a:p>
            <a:endParaRPr lang="en-GB" dirty="0" smtClean="0"/>
          </a:p>
          <a:p>
            <a:pPr defTabSz="684566">
              <a:defRPr/>
            </a:pPr>
            <a:r>
              <a:rPr lang="fr-CH" dirty="0" err="1">
                <a:solidFill>
                  <a:srgbClr val="404040"/>
                </a:solidFill>
              </a:rPr>
              <a:t>Ng</a:t>
            </a:r>
            <a:r>
              <a:rPr lang="fr-CH" dirty="0">
                <a:solidFill>
                  <a:srgbClr val="404040"/>
                </a:solidFill>
              </a:rPr>
              <a:t> M, Fleming T, Robinson M, Thomson B, </a:t>
            </a:r>
            <a:r>
              <a:rPr lang="fr-CH" dirty="0" err="1">
                <a:solidFill>
                  <a:srgbClr val="404040"/>
                </a:solidFill>
              </a:rPr>
              <a:t>Graetz</a:t>
            </a:r>
            <a:r>
              <a:rPr lang="fr-CH" dirty="0">
                <a:solidFill>
                  <a:srgbClr val="404040"/>
                </a:solidFill>
              </a:rPr>
              <a:t> N, </a:t>
            </a:r>
            <a:r>
              <a:rPr lang="fr-CH" dirty="0" err="1">
                <a:solidFill>
                  <a:srgbClr val="404040"/>
                </a:solidFill>
              </a:rPr>
              <a:t>Margono</a:t>
            </a:r>
            <a:r>
              <a:rPr lang="fr-CH" dirty="0">
                <a:solidFill>
                  <a:srgbClr val="404040"/>
                </a:solidFill>
              </a:rPr>
              <a:t> C, et al. </a:t>
            </a:r>
            <a:r>
              <a:rPr lang="en-GB" dirty="0">
                <a:solidFill>
                  <a:srgbClr val="404040"/>
                </a:solidFill>
              </a:rPr>
              <a:t>Global, regional, and national prevalence of overweight and obesity in children and adults during 1980-2013: a systematic analysis for the Global Burden of Disease Study 2013. Lancet. 2014; 384:766-781.</a:t>
            </a:r>
          </a:p>
          <a:p>
            <a:pPr defTabSz="684566">
              <a:defRPr/>
            </a:pPr>
            <a:endParaRPr lang="en-GB" dirty="0">
              <a:solidFill>
                <a:srgbClr val="404040"/>
              </a:solidFill>
            </a:endParaRPr>
          </a:p>
          <a:p>
            <a:pPr>
              <a:spcAft>
                <a:spcPts val="499"/>
              </a:spcAft>
            </a:pPr>
            <a:r>
              <a:rPr lang="en-US" dirty="0" err="1">
                <a:solidFill>
                  <a:srgbClr val="404040"/>
                </a:solidFill>
                <a:latin typeface="Interstate-Regular"/>
                <a:cs typeface="Interstate-Regular"/>
              </a:rPr>
              <a:t>Blondin</a:t>
            </a:r>
            <a:r>
              <a:rPr lang="en-US" dirty="0">
                <a:solidFill>
                  <a:srgbClr val="404040"/>
                </a:solidFill>
                <a:latin typeface="Interstate-Regular"/>
                <a:cs typeface="Interstate-Regular"/>
              </a:rPr>
              <a:t>, S.A., </a:t>
            </a:r>
            <a:r>
              <a:rPr lang="en-US" dirty="0" err="1">
                <a:solidFill>
                  <a:srgbClr val="404040"/>
                </a:solidFill>
                <a:latin typeface="Interstate-Regular"/>
                <a:cs typeface="Interstate-Regular"/>
              </a:rPr>
              <a:t>Anzman‐Frasca</a:t>
            </a:r>
            <a:r>
              <a:rPr lang="en-US" dirty="0">
                <a:solidFill>
                  <a:srgbClr val="404040"/>
                </a:solidFill>
                <a:latin typeface="Interstate-Regular"/>
                <a:cs typeface="Interstate-Regular"/>
              </a:rPr>
              <a:t>, S., </a:t>
            </a:r>
            <a:r>
              <a:rPr lang="en-US" dirty="0" err="1">
                <a:solidFill>
                  <a:srgbClr val="404040"/>
                </a:solidFill>
                <a:latin typeface="Interstate-Regular"/>
                <a:cs typeface="Interstate-Regular"/>
              </a:rPr>
              <a:t>Djang</a:t>
            </a:r>
            <a:r>
              <a:rPr lang="en-US" dirty="0">
                <a:solidFill>
                  <a:srgbClr val="404040"/>
                </a:solidFill>
                <a:latin typeface="Interstate-Regular"/>
                <a:cs typeface="Interstate-Regular"/>
              </a:rPr>
              <a:t>, H.C. and </a:t>
            </a:r>
            <a:r>
              <a:rPr lang="en-US" dirty="0" err="1">
                <a:solidFill>
                  <a:srgbClr val="404040"/>
                </a:solidFill>
                <a:latin typeface="Interstate-Regular"/>
                <a:cs typeface="Interstate-Regular"/>
              </a:rPr>
              <a:t>Economos</a:t>
            </a:r>
            <a:r>
              <a:rPr lang="en-US" dirty="0">
                <a:solidFill>
                  <a:srgbClr val="404040"/>
                </a:solidFill>
                <a:latin typeface="Interstate-Regular"/>
                <a:cs typeface="Interstate-Regular"/>
              </a:rPr>
              <a:t>, C.D., 2016. Breakfast consumption and adiposity among children and adolescents: an updated review of the literature. Pediatric obesity.</a:t>
            </a:r>
          </a:p>
          <a:p>
            <a:pPr>
              <a:spcAft>
                <a:spcPts val="499"/>
              </a:spcAft>
            </a:pPr>
            <a:endParaRPr lang="fr-CH" dirty="0">
              <a:solidFill>
                <a:srgbClr val="404040"/>
              </a:solidFill>
              <a:latin typeface="Interstate-Regular"/>
              <a:cs typeface="Interstate-Regular"/>
            </a:endParaRPr>
          </a:p>
          <a:p>
            <a:pPr>
              <a:spcAft>
                <a:spcPts val="499"/>
              </a:spcAft>
            </a:pPr>
            <a:r>
              <a:rPr lang="en-GB" dirty="0" err="1">
                <a:solidFill>
                  <a:srgbClr val="404040"/>
                </a:solidFill>
                <a:latin typeface="Interstate-Regular"/>
                <a:cs typeface="Interstate-Regular"/>
              </a:rPr>
              <a:t>Horikawa</a:t>
            </a:r>
            <a:r>
              <a:rPr lang="en-GB" dirty="0">
                <a:solidFill>
                  <a:srgbClr val="404040"/>
                </a:solidFill>
                <a:latin typeface="Interstate-Regular"/>
                <a:cs typeface="Interstate-Regular"/>
              </a:rPr>
              <a:t> C, Kodama S, </a:t>
            </a:r>
            <a:r>
              <a:rPr lang="en-GB" dirty="0" err="1">
                <a:solidFill>
                  <a:srgbClr val="404040"/>
                </a:solidFill>
                <a:latin typeface="Interstate-Regular"/>
                <a:cs typeface="Interstate-Regular"/>
              </a:rPr>
              <a:t>Yachi</a:t>
            </a:r>
            <a:r>
              <a:rPr lang="en-GB" dirty="0">
                <a:solidFill>
                  <a:srgbClr val="404040"/>
                </a:solidFill>
                <a:latin typeface="Interstate-Regular"/>
                <a:cs typeface="Interstate-Regular"/>
              </a:rPr>
              <a:t> Y, </a:t>
            </a:r>
            <a:r>
              <a:rPr lang="en-GB" dirty="0" err="1">
                <a:solidFill>
                  <a:srgbClr val="404040"/>
                </a:solidFill>
                <a:latin typeface="Interstate-Regular"/>
                <a:cs typeface="Interstate-Regular"/>
              </a:rPr>
              <a:t>Heianza</a:t>
            </a:r>
            <a:r>
              <a:rPr lang="en-GB" dirty="0">
                <a:solidFill>
                  <a:srgbClr val="404040"/>
                </a:solidFill>
                <a:latin typeface="Interstate-Regular"/>
                <a:cs typeface="Interstate-Regular"/>
              </a:rPr>
              <a:t> Y, </a:t>
            </a:r>
            <a:r>
              <a:rPr lang="en-GB" dirty="0" err="1">
                <a:solidFill>
                  <a:srgbClr val="404040"/>
                </a:solidFill>
                <a:latin typeface="Interstate-Regular"/>
                <a:cs typeface="Interstate-Regular"/>
              </a:rPr>
              <a:t>Hirasawa</a:t>
            </a:r>
            <a:r>
              <a:rPr lang="en-GB" dirty="0">
                <a:solidFill>
                  <a:srgbClr val="404040"/>
                </a:solidFill>
                <a:latin typeface="Interstate-Regular"/>
                <a:cs typeface="Interstate-Regular"/>
              </a:rPr>
              <a:t> R, </a:t>
            </a:r>
            <a:r>
              <a:rPr lang="en-GB" dirty="0" err="1">
                <a:solidFill>
                  <a:srgbClr val="404040"/>
                </a:solidFill>
                <a:latin typeface="Interstate-Regular"/>
                <a:cs typeface="Interstate-Regular"/>
              </a:rPr>
              <a:t>Ibe</a:t>
            </a:r>
            <a:r>
              <a:rPr lang="en-GB" dirty="0">
                <a:solidFill>
                  <a:srgbClr val="404040"/>
                </a:solidFill>
                <a:latin typeface="Interstate-Regular"/>
                <a:cs typeface="Interstate-Regular"/>
              </a:rPr>
              <a:t> Y, Saito K, Shimano H, Yamada N, </a:t>
            </a:r>
            <a:r>
              <a:rPr lang="en-GB" dirty="0" err="1">
                <a:solidFill>
                  <a:srgbClr val="404040"/>
                </a:solidFill>
                <a:latin typeface="Interstate-Regular"/>
                <a:cs typeface="Interstate-Regular"/>
              </a:rPr>
              <a:t>Sone</a:t>
            </a:r>
            <a:r>
              <a:rPr lang="en-GB" dirty="0">
                <a:solidFill>
                  <a:srgbClr val="404040"/>
                </a:solidFill>
                <a:latin typeface="Interstate-Regular"/>
                <a:cs typeface="Interstate-Regular"/>
              </a:rPr>
              <a:t> H. Skipping breakfast and prevalence of overweight and obesity in Asian and Pacific regions: A meta-analysis. Preventive Medicine. 2011;53:260-267.</a:t>
            </a:r>
          </a:p>
          <a:p>
            <a:pPr>
              <a:spcAft>
                <a:spcPts val="499"/>
              </a:spcAft>
            </a:pPr>
            <a:endParaRPr lang="fr-CH" dirty="0">
              <a:solidFill>
                <a:srgbClr val="404040"/>
              </a:solidFill>
              <a:latin typeface="Interstate-Regular"/>
              <a:cs typeface="Interstate-Regular"/>
            </a:endParaRPr>
          </a:p>
          <a:p>
            <a:pPr>
              <a:spcAft>
                <a:spcPts val="499"/>
              </a:spcAft>
            </a:pPr>
            <a:r>
              <a:rPr lang="en-GB" dirty="0" err="1">
                <a:solidFill>
                  <a:srgbClr val="404040"/>
                </a:solidFill>
                <a:latin typeface="Interstate-Regular"/>
                <a:cs typeface="Interstate-Regular"/>
              </a:rPr>
              <a:t>Szajewska</a:t>
            </a:r>
            <a:r>
              <a:rPr lang="en-GB" dirty="0">
                <a:solidFill>
                  <a:srgbClr val="404040"/>
                </a:solidFill>
                <a:latin typeface="Interstate-Regular"/>
                <a:cs typeface="Interstate-Regular"/>
              </a:rPr>
              <a:t> H, Ruszczynski M. Systematic review demonstrating that breakfast consumption influences body weight outcome in children and adolescents in Europe. </a:t>
            </a:r>
            <a:r>
              <a:rPr lang="en-GB" dirty="0" err="1">
                <a:solidFill>
                  <a:srgbClr val="404040"/>
                </a:solidFill>
                <a:latin typeface="Interstate-Regular"/>
                <a:cs typeface="Interstate-Regular"/>
              </a:rPr>
              <a:t>Crit</a:t>
            </a:r>
            <a:r>
              <a:rPr lang="en-GB" dirty="0">
                <a:solidFill>
                  <a:srgbClr val="404040"/>
                </a:solidFill>
                <a:latin typeface="Interstate-Regular"/>
                <a:cs typeface="Interstate-Regular"/>
              </a:rPr>
              <a:t> Rev Food </a:t>
            </a:r>
            <a:r>
              <a:rPr lang="en-GB" dirty="0" err="1">
                <a:solidFill>
                  <a:srgbClr val="404040"/>
                </a:solidFill>
                <a:latin typeface="Interstate-Regular"/>
                <a:cs typeface="Interstate-Regular"/>
              </a:rPr>
              <a:t>Sci</a:t>
            </a:r>
            <a:r>
              <a:rPr lang="en-GB" dirty="0">
                <a:solidFill>
                  <a:srgbClr val="404040"/>
                </a:solidFill>
                <a:latin typeface="Interstate-Regular"/>
                <a:cs typeface="Interstate-Regular"/>
              </a:rPr>
              <a:t> </a:t>
            </a:r>
            <a:r>
              <a:rPr lang="en-GB" dirty="0" err="1">
                <a:solidFill>
                  <a:srgbClr val="404040"/>
                </a:solidFill>
                <a:latin typeface="Interstate-Regular"/>
                <a:cs typeface="Interstate-Regular"/>
              </a:rPr>
              <a:t>Nutr</a:t>
            </a:r>
            <a:r>
              <a:rPr lang="en-GB" dirty="0">
                <a:solidFill>
                  <a:srgbClr val="404040"/>
                </a:solidFill>
                <a:latin typeface="Interstate-Regular"/>
                <a:cs typeface="Interstate-Regular"/>
              </a:rPr>
              <a:t>. 2010;501(2):113-119. doi:10.1080/10408390903467514</a:t>
            </a:r>
          </a:p>
          <a:p>
            <a:pPr defTabSz="684566">
              <a:defRPr/>
            </a:pPr>
            <a:endParaRPr lang="en-GB" dirty="0">
              <a:solidFill>
                <a:srgbClr val="40404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DEFB2-EE81-4232-8B50-3DCC28422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5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REFERENCES </a:t>
            </a:r>
          </a:p>
          <a:p>
            <a:endParaRPr lang="en-GB" dirty="0" smtClean="0"/>
          </a:p>
          <a:p>
            <a:pPr defTabSz="684566">
              <a:defRPr/>
            </a:pPr>
            <a:r>
              <a:rPr lang="en-US" dirty="0">
                <a:solidFill>
                  <a:srgbClr val="404040"/>
                </a:solidFill>
                <a:latin typeface="Interstate-Regular"/>
                <a:cs typeface="Interstate-Regular"/>
              </a:rPr>
              <a:t>Adolphus, K., Lawton, C.L. and Dye, L., 2013. The effects of breakfast on </a:t>
            </a:r>
            <a:r>
              <a:rPr lang="en-US" dirty="0" err="1">
                <a:solidFill>
                  <a:srgbClr val="404040"/>
                </a:solidFill>
                <a:latin typeface="Interstate-Regular"/>
                <a:cs typeface="Interstate-Regular"/>
              </a:rPr>
              <a:t>behaviour</a:t>
            </a:r>
            <a:r>
              <a:rPr lang="en-US" dirty="0">
                <a:solidFill>
                  <a:srgbClr val="404040"/>
                </a:solidFill>
                <a:latin typeface="Interstate-Regular"/>
                <a:cs typeface="Interstate-Regular"/>
              </a:rPr>
              <a:t> and academic performance in children and adolescents. Frontiers in human neuroscience, 7.</a:t>
            </a:r>
          </a:p>
          <a:p>
            <a:endParaRPr lang="en-GB" dirty="0" smtClean="0"/>
          </a:p>
          <a:p>
            <a:r>
              <a:rPr lang="en-US" dirty="0" err="1"/>
              <a:t>Littlecott</a:t>
            </a:r>
            <a:r>
              <a:rPr lang="en-US" dirty="0"/>
              <a:t>, H.J., Moore, G.F., Moore, L., Lyons, R.A. and Murphy, S., 2016. Association between breakfast consumption and educational outcomes in 9–11-year-old children. </a:t>
            </a:r>
            <a:r>
              <a:rPr lang="en-US" i="1" dirty="0"/>
              <a:t>Public health nutrition</a:t>
            </a:r>
            <a:r>
              <a:rPr lang="en-US" dirty="0"/>
              <a:t>, </a:t>
            </a:r>
            <a:r>
              <a:rPr lang="en-US" i="1" dirty="0"/>
              <a:t>19</a:t>
            </a:r>
            <a:r>
              <a:rPr lang="en-US" dirty="0"/>
              <a:t>(09), pp.1575-1582.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DEFB2-EE81-4232-8B50-3DCC28422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602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499"/>
              </a:spcAft>
            </a:pPr>
            <a:r>
              <a:rPr lang="en-GB" dirty="0">
                <a:solidFill>
                  <a:srgbClr val="404040"/>
                </a:solidFill>
              </a:rPr>
              <a:t>REFERENCES: </a:t>
            </a:r>
            <a:endParaRPr lang="en-US" dirty="0">
              <a:solidFill>
                <a:srgbClr val="404040"/>
              </a:solidFill>
            </a:endParaRPr>
          </a:p>
          <a:p>
            <a:pPr>
              <a:spcAft>
                <a:spcPts val="499"/>
              </a:spcAft>
            </a:pPr>
            <a:endParaRPr lang="en-US" dirty="0">
              <a:solidFill>
                <a:srgbClr val="404040"/>
              </a:solidFill>
            </a:endParaRPr>
          </a:p>
          <a:p>
            <a:pPr>
              <a:spcAft>
                <a:spcPts val="499"/>
              </a:spcAft>
            </a:pPr>
            <a:r>
              <a:rPr lang="en-US" dirty="0">
                <a:solidFill>
                  <a:srgbClr val="404040"/>
                </a:solidFill>
              </a:rPr>
              <a:t>British Dietetic Association. Food Fact Sheet: Healthy Breakfast </a:t>
            </a:r>
            <a:r>
              <a:rPr lang="en-US" dirty="0">
                <a:solidFill>
                  <a:srgbClr val="404040"/>
                </a:solidFill>
                <a:hlinkClick r:id="rId3"/>
              </a:rPr>
              <a:t>https://www.bda.uk.com/foodfacts/breakfast.pdf </a:t>
            </a:r>
            <a:endParaRPr lang="en-US" dirty="0">
              <a:solidFill>
                <a:srgbClr val="404040"/>
              </a:solidFill>
            </a:endParaRPr>
          </a:p>
          <a:p>
            <a:pPr>
              <a:spcAft>
                <a:spcPts val="499"/>
              </a:spcAft>
            </a:pPr>
            <a:endParaRPr lang="en-US" dirty="0">
              <a:solidFill>
                <a:srgbClr val="404040"/>
              </a:solidFill>
            </a:endParaRPr>
          </a:p>
          <a:p>
            <a:pPr>
              <a:spcAft>
                <a:spcPts val="499"/>
              </a:spcAft>
            </a:pPr>
            <a:r>
              <a:rPr lang="en-US" dirty="0">
                <a:solidFill>
                  <a:srgbClr val="404040"/>
                </a:solidFill>
              </a:rPr>
              <a:t>Italian Society of Nutrition, </a:t>
            </a:r>
            <a:r>
              <a:rPr lang="fr-CH" dirty="0">
                <a:solidFill>
                  <a:srgbClr val="404040"/>
                </a:solidFill>
                <a:hlinkClick r:id="rId4"/>
              </a:rPr>
              <a:t>http://www.sinu.it/documenti/Documento_prima_colazione_febbraio09.pdf</a:t>
            </a:r>
            <a:endParaRPr lang="fr-CH" dirty="0">
              <a:solidFill>
                <a:srgbClr val="404040"/>
              </a:solidFill>
            </a:endParaRPr>
          </a:p>
          <a:p>
            <a:pPr>
              <a:spcAft>
                <a:spcPts val="499"/>
              </a:spcAft>
            </a:pPr>
            <a:endParaRPr lang="en-US" dirty="0">
              <a:solidFill>
                <a:srgbClr val="404040"/>
              </a:solidFill>
            </a:endParaRPr>
          </a:p>
          <a:p>
            <a:pPr>
              <a:spcAft>
                <a:spcPts val="499"/>
              </a:spcAft>
            </a:pPr>
            <a:r>
              <a:rPr lang="en-US" dirty="0">
                <a:solidFill>
                  <a:srgbClr val="404040"/>
                </a:solidFill>
              </a:rPr>
              <a:t>Netherlands Nutrition Centre Guidelines for healthy food choices 2009</a:t>
            </a:r>
          </a:p>
          <a:p>
            <a:pPr>
              <a:spcAft>
                <a:spcPts val="499"/>
              </a:spcAft>
            </a:pPr>
            <a:endParaRPr lang="fr-CH" dirty="0">
              <a:solidFill>
                <a:srgbClr val="404040"/>
              </a:solidFill>
            </a:endParaRPr>
          </a:p>
          <a:p>
            <a:pPr>
              <a:spcAft>
                <a:spcPts val="499"/>
              </a:spcAft>
            </a:pPr>
            <a:r>
              <a:rPr lang="fr-CH" dirty="0">
                <a:solidFill>
                  <a:srgbClr val="404040"/>
                </a:solidFill>
              </a:rPr>
              <a:t>Groupe D'</a:t>
            </a:r>
            <a:r>
              <a:rPr lang="fr-CH" dirty="0" err="1">
                <a:solidFill>
                  <a:srgbClr val="404040"/>
                </a:solidFill>
              </a:rPr>
              <a:t>etude</a:t>
            </a:r>
            <a:r>
              <a:rPr lang="fr-CH" dirty="0">
                <a:solidFill>
                  <a:srgbClr val="404040"/>
                </a:solidFill>
              </a:rPr>
              <a:t> Des Marches De Restauration Collective Et Nutrition  (Gem-</a:t>
            </a:r>
            <a:r>
              <a:rPr lang="fr-CH" dirty="0" err="1">
                <a:solidFill>
                  <a:srgbClr val="404040"/>
                </a:solidFill>
              </a:rPr>
              <a:t>Rcn</a:t>
            </a:r>
            <a:r>
              <a:rPr lang="fr-CH" dirty="0">
                <a:solidFill>
                  <a:srgbClr val="404040"/>
                </a:solidFill>
              </a:rPr>
              <a:t>) (2013). Recommandation Nutrition. Paris, Ministère de Finances et des Comptes publics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DEFB2-EE81-4232-8B50-3DCC28422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3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A723E-67D9-48F2-A040-B479F4DC45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24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64B46-FE87-4326-868F-99E8DFE74599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41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60B9A-7619-4085-AFA6-F2723DE2F2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Arial Unicode M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047987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91" cy="6858000"/>
          </a:xfrm>
          <a:prstGeom prst="rect">
            <a:avLst/>
          </a:prstGeom>
        </p:spPr>
      </p:pic>
      <p:sp>
        <p:nvSpPr>
          <p:cNvPr id="17429" name="Rectangle 21"/>
          <p:cNvSpPr>
            <a:spLocks noGrp="1" noChangeArrowheads="1"/>
          </p:cNvSpPr>
          <p:nvPr>
            <p:ph type="dt" sz="half" idx="2"/>
          </p:nvPr>
        </p:nvSpPr>
        <p:spPr>
          <a:xfrm>
            <a:off x="7968000" y="6552000"/>
            <a:ext cx="1440000" cy="27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17430" name="Rectangle 22"/>
          <p:cNvSpPr>
            <a:spLocks noGrp="1" noChangeArrowheads="1"/>
          </p:cNvSpPr>
          <p:nvPr>
            <p:ph type="ftr" sz="quarter" idx="3"/>
          </p:nvPr>
        </p:nvSpPr>
        <p:spPr>
          <a:xfrm>
            <a:off x="9840001" y="6552002"/>
            <a:ext cx="2015067" cy="231775"/>
          </a:xfrm>
          <a:prstGeom prst="rect">
            <a:avLst/>
          </a:prstGeom>
          <a:ln algn="ctr"/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17433" name="Rectangle 25"/>
          <p:cNvSpPr>
            <a:spLocks noGrp="1" noChangeArrowheads="1"/>
          </p:cNvSpPr>
          <p:nvPr>
            <p:ph type="ctrTitle" sz="quarter"/>
          </p:nvPr>
        </p:nvSpPr>
        <p:spPr>
          <a:xfrm>
            <a:off x="7968000" y="2496000"/>
            <a:ext cx="3792200" cy="1389000"/>
          </a:xfrm>
          <a:ln algn="ctr"/>
        </p:spPr>
        <p:txBody>
          <a:bodyPr bIns="4572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34" name="Rectangle 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968000" y="3840000"/>
            <a:ext cx="3792200" cy="2592000"/>
          </a:xfrm>
          <a:ln algn="ctr"/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1728484"/>
      </p:ext>
    </p:extLst>
  </p:cSld>
  <p:clrMapOvr>
    <a:masterClrMapping/>
  </p:clrMapOvr>
  <p:transition>
    <p:fade/>
  </p:transition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B27"/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B27"/>
                </a:solidFill>
              </a:defRPr>
            </a:lvl1pPr>
          </a:lstStyle>
          <a:p>
            <a:fld id="{F2985EEF-E51F-4BA5-A2FE-740EB70359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5" name="Content Placeholder 2"/>
          <p:cNvSpPr>
            <a:spLocks noGrp="1"/>
          </p:cNvSpPr>
          <p:nvPr>
            <p:ph idx="1"/>
          </p:nvPr>
        </p:nvSpPr>
        <p:spPr>
          <a:xfrm>
            <a:off x="3397561" y="1507722"/>
            <a:ext cx="8192756" cy="40025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066"/>
              </a:spcBef>
              <a:defRPr sz="1599">
                <a:solidFill>
                  <a:srgbClr val="005B27"/>
                </a:solidFill>
              </a:defRPr>
            </a:lvl1pPr>
            <a:lvl2pPr marL="239106" indent="-239106">
              <a:lnSpc>
                <a:spcPct val="100000"/>
              </a:lnSpc>
              <a:spcBef>
                <a:spcPts val="1066"/>
              </a:spcBef>
              <a:buClr>
                <a:srgbClr val="5BBA47"/>
              </a:buClr>
              <a:buFont typeface="Arial" panose="020B0604020202020204" pitchFamily="34" charset="0"/>
              <a:buChar char="•"/>
              <a:defRPr sz="1599">
                <a:solidFill>
                  <a:srgbClr val="005B27"/>
                </a:solidFill>
              </a:defRPr>
            </a:lvl2pPr>
            <a:lvl3pPr marL="478211" indent="-239106">
              <a:lnSpc>
                <a:spcPct val="100000"/>
              </a:lnSpc>
              <a:spcBef>
                <a:spcPts val="1066"/>
              </a:spcBef>
              <a:buClr>
                <a:srgbClr val="5BBA47"/>
              </a:buClr>
              <a:buFont typeface="Arial" panose="020B0604020202020204" pitchFamily="34" charset="0"/>
              <a:buChar char="-"/>
              <a:defRPr sz="1599">
                <a:solidFill>
                  <a:srgbClr val="005B27"/>
                </a:solidFill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6" name="Title 1"/>
          <p:cNvSpPr>
            <a:spLocks noGrp="1"/>
          </p:cNvSpPr>
          <p:nvPr>
            <p:ph type="title" hasCustomPrompt="1"/>
          </p:nvPr>
        </p:nvSpPr>
        <p:spPr>
          <a:xfrm>
            <a:off x="563325" y="1507721"/>
            <a:ext cx="2271528" cy="751085"/>
          </a:xfrm>
        </p:spPr>
        <p:txBody>
          <a:bodyPr>
            <a:noAutofit/>
          </a:bodyPr>
          <a:lstStyle>
            <a:lvl1pPr>
              <a:defRPr sz="2399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63034" y="465522"/>
            <a:ext cx="11081791" cy="806275"/>
          </a:xfrm>
        </p:spPr>
        <p:txBody>
          <a:bodyPr anchor="ctr">
            <a:noAutofit/>
          </a:bodyPr>
          <a:lstStyle>
            <a:lvl1pPr>
              <a:defRPr sz="4798" b="0">
                <a:solidFill>
                  <a:srgbClr val="005B27"/>
                </a:solidFill>
                <a:latin typeface="Nexa Rust Script B 2"/>
                <a:cs typeface="Nexa Rust Script B 2"/>
              </a:defRPr>
            </a:lvl1pPr>
            <a:lvl2pPr>
              <a:defRPr sz="1599">
                <a:latin typeface="Segoe Script" panose="020B0504020000000003" pitchFamily="34" charset="0"/>
              </a:defRPr>
            </a:lvl2pPr>
            <a:lvl3pPr>
              <a:defRPr sz="1466">
                <a:latin typeface="Segoe Script" panose="020B0504020000000003" pitchFamily="34" charset="0"/>
              </a:defRPr>
            </a:lvl3pPr>
            <a:lvl4pPr>
              <a:defRPr sz="1400">
                <a:latin typeface="Segoe Script" panose="020B0504020000000003" pitchFamily="34" charset="0"/>
              </a:defRPr>
            </a:lvl4pPr>
            <a:lvl5pPr>
              <a:defRPr sz="1400">
                <a:latin typeface="Segoe Script" panose="020B05040200000000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98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3392" y="1484784"/>
            <a:ext cx="11233248" cy="4176464"/>
          </a:xfrm>
        </p:spPr>
        <p:txBody>
          <a:bodyPr>
            <a:normAutofit/>
          </a:bodyPr>
          <a:lstStyle>
            <a:lvl1pPr marL="0" indent="0" algn="l">
              <a:buFont typeface="Arial" pitchFamily="34" charset="0"/>
              <a:buChar char="•"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r-HR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239184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B0F0"/>
                </a:solidFill>
              </a:defRPr>
            </a:lvl1pPr>
          </a:lstStyle>
          <a:p>
            <a:pPr>
              <a:defRPr/>
            </a:pPr>
            <a:fld id="{D280C52F-CD85-4BD3-84D1-A288FA7A518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97302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23392" y="1484784"/>
            <a:ext cx="11233248" cy="4176464"/>
          </a:xfrm>
        </p:spPr>
        <p:txBody>
          <a:bodyPr>
            <a:normAutofit/>
          </a:bodyPr>
          <a:lstStyle>
            <a:lvl1pPr marL="0" indent="0" algn="l">
              <a:buFont typeface="Arial" pitchFamily="34" charset="0"/>
              <a:buChar char="•"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5910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3392" y="1484784"/>
            <a:ext cx="11233248" cy="4176464"/>
          </a:xfrm>
        </p:spPr>
        <p:txBody>
          <a:bodyPr>
            <a:normAutofit/>
          </a:bodyPr>
          <a:lstStyle>
            <a:lvl1pPr marL="0" indent="0" algn="l">
              <a:buFont typeface="Arial" pitchFamily="34" charset="0"/>
              <a:buChar char="•"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r-HR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239184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B0F0"/>
                </a:solidFill>
              </a:defRPr>
            </a:lvl1pPr>
          </a:lstStyle>
          <a:p>
            <a:pPr>
              <a:defRPr/>
            </a:pPr>
            <a:fld id="{C9A437B3-A790-4BF1-9B2C-DE27A6DD54A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52377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7A8892F-8788-4ADC-A6AA-588AED1BD64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91823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D9A3E9-340F-4200-84FC-BD56DD38564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25060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E601D58-05F0-4D0E-94CE-4DB9AC920F4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2336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3C8045-F9D9-4BFD-8FE6-D07279797FF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22732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6DDC46-8F0B-48D7-A47D-887AF59353A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35391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74487B-9071-48AC-8D26-82508BB9986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6327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2" y="384002"/>
            <a:ext cx="11281833" cy="9366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02" y="1440001"/>
            <a:ext cx="11104033" cy="453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16000" y="6552002"/>
            <a:ext cx="1440000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6001" y="6552002"/>
            <a:ext cx="5291667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2001"/>
            <a:ext cx="336000" cy="19685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7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F28F56-7774-41DD-A448-5576A3503CBC}" type="slidenum">
              <a:rPr lang="en-US" smtClean="0">
                <a:solidFill>
                  <a:srgbClr val="69626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962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6589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895D6DE-A9EA-437E-A8B6-F8791E5C34E6}" type="datetime1">
              <a:rPr lang="hr-HR"/>
              <a:pPr>
                <a:defRPr/>
              </a:pPr>
              <a:t>30.11.2018.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r-HR"/>
              <a:t>Vrtim zdravi film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0C50DB9-2602-4652-9A54-8C40C093CC5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75263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244124E-7E98-414D-9959-945E67BA0248}" type="datetime1">
              <a:rPr lang="hr-HR"/>
              <a:pPr>
                <a:defRPr/>
              </a:pPr>
              <a:t>30.11.2018.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r-HR"/>
              <a:t>Vrtim zdravi film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88A6D5-3D9C-405D-836B-19A4D5FAC2E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35465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2163C3D-2F61-4226-A54B-A5023118C796}" type="datetime1">
              <a:rPr lang="hr-HR"/>
              <a:pPr>
                <a:defRPr/>
              </a:pPr>
              <a:t>30.11.2018.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r-HR"/>
              <a:t>Vrtim zdravi film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6A4D02-2FC4-436D-B15B-391C4EA760F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20865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8750"/>
            <a:ext cx="1097280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3AA090-7C0C-46CF-A817-F17BD7BE72C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3291742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999" y="1440001"/>
            <a:ext cx="5472000" cy="4537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440001"/>
            <a:ext cx="5472000" cy="4537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000" y="6552002"/>
            <a:ext cx="1440000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6001" y="6552002"/>
            <a:ext cx="5291667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2001"/>
            <a:ext cx="336000" cy="19685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7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F28F56-7774-41DD-A448-5576A3503CBC}" type="slidenum">
              <a:rPr lang="en-US" smtClean="0">
                <a:solidFill>
                  <a:srgbClr val="69626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962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4832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0" y="38400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000" y="1440001"/>
            <a:ext cx="5386917" cy="639763"/>
          </a:xfrm>
        </p:spPr>
        <p:txBody>
          <a:bodyPr anchor="t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000" y="2160000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40001"/>
            <a:ext cx="5389033" cy="639763"/>
          </a:xfrm>
        </p:spPr>
        <p:txBody>
          <a:bodyPr anchor="t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60000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816000" y="6552002"/>
            <a:ext cx="1440000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36001" y="6552002"/>
            <a:ext cx="5291667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2001"/>
            <a:ext cx="336000" cy="19685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7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F28F56-7774-41DD-A448-5576A3503CBC}" type="slidenum">
              <a:rPr lang="en-US" smtClean="0">
                <a:solidFill>
                  <a:srgbClr val="69626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962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325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16000" y="6552002"/>
            <a:ext cx="1440000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6001" y="6552002"/>
            <a:ext cx="5291667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2001"/>
            <a:ext cx="336000" cy="19685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7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F28F56-7774-41DD-A448-5576A3503CBC}" type="slidenum">
              <a:rPr lang="en-US" smtClean="0">
                <a:solidFill>
                  <a:srgbClr val="69626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962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4102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16000" y="6552002"/>
            <a:ext cx="1440000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6001" y="6552002"/>
            <a:ext cx="5291667" cy="333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0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96261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52001"/>
            <a:ext cx="336000" cy="19685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67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F28F56-7774-41DD-A448-5576A3503CBC}" type="slidenum">
              <a:rPr lang="en-US" smtClean="0">
                <a:solidFill>
                  <a:srgbClr val="69626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962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0098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39184" y="6524625"/>
            <a:ext cx="4826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FF26A-1649-4C47-BB43-9E0C34C1C3B4}" type="slidenum">
              <a:rPr lang="fr-F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5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3392" y="1484784"/>
            <a:ext cx="11233248" cy="4176464"/>
          </a:xfrm>
        </p:spPr>
        <p:txBody>
          <a:bodyPr>
            <a:normAutofit/>
          </a:bodyPr>
          <a:lstStyle>
            <a:lvl1pPr marL="0" indent="0" algn="l">
              <a:buFont typeface="Arial" pitchFamily="34" charset="0"/>
              <a:buChar char="•"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r-HR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239184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B0F0"/>
                </a:solidFill>
              </a:defRPr>
            </a:lvl1pPr>
          </a:lstStyle>
          <a:p>
            <a:pPr>
              <a:defRPr/>
            </a:pPr>
            <a:fld id="{D280C52F-CD85-4BD3-84D1-A288FA7A518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0886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3392" y="1484784"/>
            <a:ext cx="11233248" cy="4176464"/>
          </a:xfrm>
        </p:spPr>
        <p:txBody>
          <a:bodyPr>
            <a:normAutofit/>
          </a:bodyPr>
          <a:lstStyle>
            <a:lvl1pPr marL="0" indent="0" algn="l">
              <a:buFont typeface="Arial" pitchFamily="34" charset="0"/>
              <a:buChar char="•"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r-HR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239184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B0F0"/>
                </a:solidFill>
              </a:defRPr>
            </a:lvl1pPr>
          </a:lstStyle>
          <a:p>
            <a:pPr>
              <a:defRPr/>
            </a:pPr>
            <a:fld id="{D280C52F-CD85-4BD3-84D1-A288FA7A518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4013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" y="4420"/>
            <a:ext cx="12188391" cy="6858000"/>
          </a:xfrm>
          <a:prstGeom prst="rect">
            <a:avLst/>
          </a:prstGeom>
        </p:spPr>
      </p:pic>
      <p:sp>
        <p:nvSpPr>
          <p:cNvPr id="1045" name="Rectangle 21"/>
          <p:cNvSpPr>
            <a:spLocks noGrp="1" noChangeArrowheads="1"/>
          </p:cNvSpPr>
          <p:nvPr>
            <p:ph type="title"/>
          </p:nvPr>
        </p:nvSpPr>
        <p:spPr bwMode="gray">
          <a:xfrm>
            <a:off x="384002" y="384002"/>
            <a:ext cx="1128183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84002" y="1440001"/>
            <a:ext cx="1110403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</a:t>
            </a:r>
            <a:r>
              <a:rPr lang="en-US" err="1"/>
              <a:t>texte</a:t>
            </a:r>
            <a:r>
              <a:rPr lang="en-US"/>
              <a:t>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72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92" r:id="rId7"/>
    <p:sldLayoutId id="2147483694" r:id="rId8"/>
    <p:sldLayoutId id="2147483695" r:id="rId9"/>
    <p:sldLayoutId id="2147483696" r:id="rId10"/>
    <p:sldLayoutId id="2147483697" r:id="rId11"/>
  </p:sldLayoutIdLst>
  <p:transition>
    <p:fade/>
  </p:transition>
  <p:hf hdr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rgbClr val="7D2168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rgbClr val="7D2168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rgbClr val="7D2168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rgbClr val="7D2168"/>
          </a:solidFill>
          <a:latin typeface="Arial" charset="0"/>
        </a:defRPr>
      </a:lvl5pPr>
      <a:lvl6pPr marL="60957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rgbClr val="7D2168"/>
          </a:solidFill>
          <a:latin typeface="Arial" charset="0"/>
        </a:defRPr>
      </a:lvl6pPr>
      <a:lvl7pPr marL="121914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rgbClr val="7D2168"/>
          </a:solidFill>
          <a:latin typeface="Arial" charset="0"/>
        </a:defRPr>
      </a:lvl7pPr>
      <a:lvl8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rgbClr val="7D2168"/>
          </a:solidFill>
          <a:latin typeface="Arial" charset="0"/>
        </a:defRPr>
      </a:lvl8pPr>
      <a:lvl9pPr marL="24382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267">
          <a:solidFill>
            <a:srgbClr val="7D2168"/>
          </a:solidFill>
          <a:latin typeface="Arial" charset="0"/>
        </a:defRPr>
      </a:lvl9pPr>
    </p:titleStyle>
    <p:bodyStyle>
      <a:lvl1pPr marL="241289" indent="-241289" algn="l" rtl="0" eaLnBrk="1" fontAlgn="base" hangingPunct="1">
        <a:spcBef>
          <a:spcPct val="20000"/>
        </a:spcBef>
        <a:spcAft>
          <a:spcPct val="0"/>
        </a:spcAft>
        <a:buClr>
          <a:srgbClr val="7D2168"/>
        </a:buClr>
        <a:defRPr sz="2533">
          <a:solidFill>
            <a:schemeClr val="tx1"/>
          </a:solidFill>
          <a:latin typeface="+mn-lt"/>
          <a:ea typeface="+mn-ea"/>
          <a:cs typeface="+mn-cs"/>
        </a:defRPr>
      </a:lvl1pPr>
      <a:lvl2pPr marL="520674" indent="-27727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533">
          <a:solidFill>
            <a:schemeClr val="tx1"/>
          </a:solidFill>
          <a:latin typeface="+mn-lt"/>
        </a:defRPr>
      </a:lvl2pPr>
      <a:lvl3pPr marL="774662" indent="-25187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133">
          <a:solidFill>
            <a:schemeClr val="tx1"/>
          </a:solidFill>
          <a:latin typeface="+mn-lt"/>
        </a:defRPr>
      </a:lvl3pPr>
      <a:lvl4pPr marL="1054048" indent="-27727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867">
          <a:solidFill>
            <a:schemeClr val="tx1"/>
          </a:solidFill>
          <a:latin typeface="+mn-lt"/>
        </a:defRPr>
      </a:lvl4pPr>
      <a:lvl5pPr marL="1295336" indent="-2391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5pPr>
      <a:lvl6pPr marL="1904904" indent="-2391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2514474" indent="-2391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3124045" indent="-2391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3733613" indent="-2391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784" y="444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Nestlé Vrtim Zdravi Film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57339"/>
            <a:ext cx="109728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  <a:endParaRPr lang="hr-HR" altLang="sr-Latn-RS" smtClean="0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-143933" y="6021388"/>
            <a:ext cx="4222751" cy="836612"/>
          </a:xfrm>
          <a:prstGeom prst="line">
            <a:avLst/>
          </a:prstGeom>
          <a:ln w="38100">
            <a:solidFill>
              <a:srgbClr val="A5D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4751917" y="5445126"/>
            <a:ext cx="7440083" cy="1412875"/>
          </a:xfrm>
          <a:prstGeom prst="line">
            <a:avLst/>
          </a:prstGeom>
          <a:ln w="38100">
            <a:solidFill>
              <a:srgbClr val="A5D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1052513"/>
            <a:ext cx="12192000" cy="0"/>
          </a:xfrm>
          <a:prstGeom prst="line">
            <a:avLst/>
          </a:prstGeom>
          <a:ln w="38100">
            <a:solidFill>
              <a:srgbClr val="A5DA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385" y="6049964"/>
            <a:ext cx="209338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07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E927C4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927C4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927C4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927C4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E927C4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E927C4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E927C4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E927C4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E927C4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5.png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12.jpg"/><Relationship Id="rId18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1.jpeg"/><Relationship Id="rId4" Type="http://schemas.openxmlformats.org/officeDocument/2006/relationships/hyperlink" Target="https://www.youtube.com/watch?v=VXvOKReGH90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8" y="0"/>
            <a:ext cx="6479914" cy="5178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1815" y="384002"/>
            <a:ext cx="5045013" cy="4794827"/>
          </a:xfrm>
        </p:spPr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800" kern="1200" dirty="0" smtClean="0">
                <a:solidFill>
                  <a:srgbClr val="0090C8"/>
                </a:solidFill>
                <a:latin typeface="Arial"/>
                <a:ea typeface="+mn-ea"/>
                <a:cs typeface="+mn-cs"/>
              </a:rPr>
              <a:t>PREHRANA  </a:t>
            </a:r>
            <a:r>
              <a:rPr lang="hr-HR" sz="4800" kern="1200" dirty="0">
                <a:solidFill>
                  <a:srgbClr val="0090C8"/>
                </a:solidFill>
                <a:latin typeface="Arial"/>
                <a:ea typeface="+mn-ea"/>
                <a:cs typeface="+mn-cs"/>
              </a:rPr>
              <a:t>I ZDRAVSTVENO USMJERENA TJELESNA AKTIVNOST </a:t>
            </a:r>
            <a:endParaRPr lang="en-US" sz="4800" kern="1200" dirty="0">
              <a:solidFill>
                <a:srgbClr val="0090C8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50228" y="6067168"/>
            <a:ext cx="4506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Koraljka Novina Brkić; dipl.ing</a:t>
            </a:r>
          </a:p>
          <a:p>
            <a:r>
              <a:rPr lang="hr-HR" dirty="0" smtClean="0"/>
              <a:t>Nestlé Adriatic - nutricionist za ADR regiju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4352" b="14859"/>
          <a:stretch/>
        </p:blipFill>
        <p:spPr>
          <a:xfrm>
            <a:off x="422971" y="5279989"/>
            <a:ext cx="4033354" cy="1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44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NEODVOJIVA JE VEZA – MATEMATIČKA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6628" y="1198605"/>
            <a:ext cx="11159208" cy="535339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 smtClean="0">
                <a:latin typeface="+mj-lt"/>
              </a:rPr>
              <a:t>DEBLJINA IMA SVOJU ŠIFRU / DIJAGNOZU  E65 / E66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 smtClean="0">
                <a:latin typeface="+mj-lt"/>
              </a:rPr>
              <a:t>Dugi niz godina prevelikog unosa kcal u odnosu na potrošnju  	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 smtClean="0">
                <a:latin typeface="+mj-lt"/>
              </a:rPr>
              <a:t>TROŠITI VIŠE: KRETATI SE, BITI AKTIVAN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 smtClean="0">
                <a:latin typeface="+mj-lt"/>
              </a:rPr>
              <a:t>LIJEČNIK PREPISUJE TJEL. AKTIVNOST KAO DIO LIJEČENJA: </a:t>
            </a:r>
          </a:p>
          <a:p>
            <a:pPr marL="0" indent="0"/>
            <a:r>
              <a:rPr lang="hr-HR" sz="2400" dirty="0">
                <a:latin typeface="+mj-lt"/>
              </a:rPr>
              <a:t> </a:t>
            </a:r>
            <a:r>
              <a:rPr lang="hr-HR" sz="2400" dirty="0" smtClean="0">
                <a:latin typeface="+mj-lt"/>
              </a:rPr>
              <a:t>    ŠETNJA; NORD. HODANJE; PLANINARENJE; ili stručna osoba </a:t>
            </a:r>
          </a:p>
          <a:p>
            <a:pPr marL="0" indent="0"/>
            <a:r>
              <a:rPr lang="hr-HR" sz="2400" dirty="0">
                <a:latin typeface="+mj-lt"/>
              </a:rPr>
              <a:t>	</a:t>
            </a:r>
            <a:r>
              <a:rPr lang="hr-HR" sz="2400" dirty="0" smtClean="0">
                <a:latin typeface="+mj-lt"/>
              </a:rPr>
              <a:t>zašto u starosti dizati utege / a zašto s djecom pažljivo </a:t>
            </a:r>
          </a:p>
          <a:p>
            <a:pPr marL="0" indent="0"/>
            <a:r>
              <a:rPr lang="hr-HR" sz="2400" dirty="0">
                <a:latin typeface="+mj-lt"/>
              </a:rPr>
              <a:t>	</a:t>
            </a:r>
            <a:r>
              <a:rPr lang="hr-HR" sz="2400" dirty="0" smtClean="0">
                <a:latin typeface="+mj-lt"/>
              </a:rPr>
              <a:t>skakati preko štrika / skip / samo obični jump.jacks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 smtClean="0">
                <a:latin typeface="+mj-lt"/>
              </a:rPr>
              <a:t>BORAVAK NA ZRAKU I </a:t>
            </a:r>
            <a:r>
              <a:rPr lang="hr-HR" sz="2400" dirty="0" smtClean="0">
                <a:solidFill>
                  <a:srgbClr val="7030A0"/>
                </a:solidFill>
                <a:latin typeface="+mj-lt"/>
              </a:rPr>
              <a:t>KRETANJE </a:t>
            </a:r>
            <a:r>
              <a:rPr lang="hr-HR" sz="2400" dirty="0" smtClean="0">
                <a:latin typeface="+mj-lt"/>
              </a:rPr>
              <a:t>– PODIŽE RASPOLOŽENJE, LUČE SE HORMONI SREĆE </a:t>
            </a:r>
            <a:r>
              <a:rPr lang="hr-HR" sz="2400" dirty="0" smtClean="0">
                <a:solidFill>
                  <a:srgbClr val="00B050"/>
                </a:solidFill>
                <a:latin typeface="+mj-lt"/>
              </a:rPr>
              <a:t>= SMANJUJE SE APETIT </a:t>
            </a:r>
          </a:p>
          <a:p>
            <a:pPr marL="457200" indent="-457200">
              <a:buFontTx/>
              <a:buChar char="-"/>
            </a:pPr>
            <a:endParaRPr lang="hr-HR" sz="24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400" dirty="0" smtClean="0">
                <a:latin typeface="+mj-lt"/>
              </a:rPr>
              <a:t>DOKAZANO JE KAKO LJUDI KOJI SE REDOVITI REKREIRAJU VIŠE PAZE NA SVOJU TJ.MASU /  OSVJEŠTENI SU O UNOSU HRANE </a:t>
            </a:r>
            <a:endParaRPr lang="en-US" sz="2400" dirty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F28F56-7774-41DD-A448-5576A3503CBC}" type="slidenum">
              <a:rPr lang="en-US" smtClean="0">
                <a:solidFill>
                  <a:srgbClr val="69626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srgbClr val="6962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90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060576"/>
            <a:ext cx="770413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/>
              <a:t>Evolucija čovjeka</a:t>
            </a:r>
          </a:p>
        </p:txBody>
      </p:sp>
      <p:sp>
        <p:nvSpPr>
          <p:cNvPr id="2" name="Teardrop 1"/>
          <p:cNvSpPr/>
          <p:nvPr/>
        </p:nvSpPr>
        <p:spPr>
          <a:xfrm>
            <a:off x="7154562" y="2211858"/>
            <a:ext cx="1470454" cy="1223319"/>
          </a:xfrm>
          <a:prstGeom prst="teardrop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Djeca su na mobu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4671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2" y="333632"/>
            <a:ext cx="11281833" cy="1445741"/>
          </a:xfrm>
        </p:spPr>
        <p:txBody>
          <a:bodyPr/>
          <a:lstStyle/>
          <a:p>
            <a:pPr algn="ctr"/>
            <a:r>
              <a:rPr lang="hr-HR" dirty="0" smtClean="0"/>
              <a:t>Prehram.industrija ima utjecaja na unos ... </a:t>
            </a:r>
            <a:br>
              <a:rPr lang="hr-HR" dirty="0" smtClean="0"/>
            </a:br>
            <a:r>
              <a:rPr lang="hr-HR" dirty="0" smtClean="0"/>
              <a:t>.... </a:t>
            </a:r>
            <a:r>
              <a:rPr lang="hr-HR" dirty="0"/>
              <a:t>k</a:t>
            </a:r>
            <a:r>
              <a:rPr lang="hr-HR" dirty="0" smtClean="0"/>
              <a:t>reiranje zdravijeg izbora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199" y="1746641"/>
            <a:ext cx="6289590" cy="8212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 od 2014 do 2016</a:t>
            </a:r>
          </a:p>
          <a:p>
            <a:pPr algn="ctr"/>
            <a:r>
              <a:rPr lang="hr-HR" dirty="0" smtClean="0">
                <a:solidFill>
                  <a:srgbClr val="002060"/>
                </a:solidFill>
              </a:rPr>
              <a:t>REFORMULACIJA PROIZVODA 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096" t="26588" r="14601" b="7064"/>
          <a:stretch/>
        </p:blipFill>
        <p:spPr>
          <a:xfrm>
            <a:off x="2567542" y="2767915"/>
            <a:ext cx="6908708" cy="3571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7979" y="5189838"/>
            <a:ext cx="14951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Šećer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4312" y="5213866"/>
            <a:ext cx="14951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SOL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4626" y="5189838"/>
            <a:ext cx="190155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rgbClr val="002060"/>
                </a:solidFill>
              </a:rPr>
              <a:t>Zasićene masti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02" y="5844747"/>
            <a:ext cx="1810301" cy="84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1994" y="3873681"/>
            <a:ext cx="2002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rgbClr val="00B050"/>
                </a:solidFill>
              </a:rPr>
              <a:t>KONTROLA </a:t>
            </a:r>
          </a:p>
          <a:p>
            <a:pPr algn="ctr"/>
            <a:r>
              <a:rPr lang="hr-HR" sz="2400" b="1" dirty="0" smtClean="0">
                <a:solidFill>
                  <a:srgbClr val="00B050"/>
                </a:solidFill>
              </a:rPr>
              <a:t>PORCIJA 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02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b="1" i="1" dirty="0" smtClean="0"/>
              <a:t>Sedam bitnih odrednica zdravog načina života</a:t>
            </a:r>
            <a:endParaRPr lang="hr-HR" dirty="0"/>
          </a:p>
        </p:txBody>
      </p:sp>
      <p:sp>
        <p:nvSpPr>
          <p:cNvPr id="37891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FAF077-E1C6-405E-9484-CA678A30D429}" type="slidenum">
              <a:rPr lang="hr-HR" altLang="sr-Latn-RS" sz="18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hr-HR" altLang="sr-Latn-RS" sz="1800">
              <a:solidFill>
                <a:schemeClr val="tx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92313" y="1484313"/>
            <a:ext cx="8424862" cy="4176712"/>
          </a:xfrm>
        </p:spPr>
        <p:txBody>
          <a:bodyPr rtlCol="0"/>
          <a:lstStyle/>
          <a:p>
            <a:pPr marL="514350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hr-HR" sz="3200" b="1" dirty="0">
                <a:solidFill>
                  <a:srgbClr val="7030A0"/>
                </a:solidFill>
              </a:rPr>
              <a:t>Doručak </a:t>
            </a:r>
            <a:r>
              <a:rPr lang="hr-HR" sz="2800" b="1" dirty="0">
                <a:solidFill>
                  <a:srgbClr val="7030A0"/>
                </a:solidFill>
              </a:rPr>
              <a:t> </a:t>
            </a:r>
            <a:r>
              <a:rPr lang="hr-HR" sz="2800" dirty="0"/>
              <a:t>                          </a:t>
            </a:r>
          </a:p>
          <a:p>
            <a:pPr marL="514350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hr-HR" sz="2800" dirty="0"/>
              <a:t>Redoviti obroci</a:t>
            </a:r>
          </a:p>
          <a:p>
            <a:pPr marL="514350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hr-HR" sz="2800" dirty="0"/>
              <a:t>Voće i povrće                             </a:t>
            </a:r>
          </a:p>
          <a:p>
            <a:pPr marL="514350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hr-HR" sz="3200" b="1" dirty="0">
                <a:solidFill>
                  <a:srgbClr val="00B050"/>
                </a:solidFill>
              </a:rPr>
              <a:t>Kretanje</a:t>
            </a:r>
          </a:p>
          <a:p>
            <a:pPr marL="514350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hr-HR" sz="2800" dirty="0"/>
              <a:t>Dovoljan unos vode</a:t>
            </a:r>
          </a:p>
          <a:p>
            <a:pPr marL="514350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hr-HR" sz="2800" dirty="0"/>
              <a:t>Ograničena konzumacija slastica </a:t>
            </a:r>
          </a:p>
          <a:p>
            <a:pPr marL="514350" indent="-514350" fontAlgn="auto">
              <a:spcAft>
                <a:spcPts val="0"/>
              </a:spcAft>
              <a:buFont typeface="Calibri" pitchFamily="34" charset="0"/>
              <a:buAutoNum type="arabicPeriod"/>
              <a:defRPr/>
            </a:pPr>
            <a:r>
              <a:rPr lang="hr-HR" sz="2800" dirty="0"/>
              <a:t>Dobro se osjećati u vlastitu tijelu</a:t>
            </a:r>
          </a:p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pic>
        <p:nvPicPr>
          <p:cNvPr id="5" name="Picture 4" descr="healthy-wa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3889" y="1320627"/>
            <a:ext cx="3104262" cy="232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4" y="5757238"/>
            <a:ext cx="2059173" cy="96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9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weav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85"/>
            <a:ext cx="12188238" cy="6857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510" t="7737" r="8855" b="6937"/>
          <a:stretch/>
        </p:blipFill>
        <p:spPr>
          <a:xfrm>
            <a:off x="18221227" y="3716793"/>
            <a:ext cx="4501267" cy="3141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2719" y="1656482"/>
            <a:ext cx="3585692" cy="173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/>
            <a:r>
              <a:rPr lang="hr-HR" sz="2666" dirty="0" smtClean="0">
                <a:solidFill>
                  <a:srgbClr val="005B27"/>
                </a:solidFill>
                <a:latin typeface="Tahoma"/>
                <a:cs typeface="Tahoma"/>
              </a:rPr>
              <a:t>Osigurava</a:t>
            </a:r>
            <a:endParaRPr lang="en-US" sz="2666" dirty="0">
              <a:solidFill>
                <a:srgbClr val="005B27"/>
              </a:solidFill>
              <a:latin typeface="Tahoma"/>
              <a:cs typeface="Tahoma"/>
            </a:endParaRPr>
          </a:p>
          <a:p>
            <a:pPr defTabSz="914103"/>
            <a:r>
              <a:rPr lang="hr-HR" sz="2666" b="1" dirty="0" err="1">
                <a:solidFill>
                  <a:srgbClr val="005B27"/>
                </a:solidFill>
                <a:latin typeface="Tahoma"/>
                <a:cs typeface="Tahoma"/>
              </a:rPr>
              <a:t>e</a:t>
            </a:r>
            <a:r>
              <a:rPr lang="en-US" sz="2666" b="1" dirty="0" err="1" smtClean="0">
                <a:solidFill>
                  <a:srgbClr val="005B27"/>
                </a:solidFill>
                <a:latin typeface="Tahoma"/>
                <a:cs typeface="Tahoma"/>
              </a:rPr>
              <a:t>sen</a:t>
            </a:r>
            <a:r>
              <a:rPr lang="hr-HR" sz="2666" b="1" dirty="0" smtClean="0">
                <a:solidFill>
                  <a:srgbClr val="005B27"/>
                </a:solidFill>
                <a:latin typeface="Tahoma"/>
                <a:cs typeface="Tahoma"/>
              </a:rPr>
              <a:t>cijalne nutrijente </a:t>
            </a:r>
            <a:r>
              <a:rPr lang="en-US" sz="2666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r>
              <a:rPr lang="hr-HR" sz="2666" dirty="0" smtClean="0">
                <a:solidFill>
                  <a:srgbClr val="005B27"/>
                </a:solidFill>
                <a:latin typeface="Tahoma"/>
                <a:cs typeface="Tahoma"/>
              </a:rPr>
              <a:t>za dobar početak dana </a:t>
            </a:r>
            <a:endParaRPr lang="en-US" sz="2666" dirty="0">
              <a:solidFill>
                <a:srgbClr val="005B27"/>
              </a:solidFill>
              <a:latin typeface="Tahoma"/>
              <a:cs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5791" y="1687158"/>
            <a:ext cx="2983612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/>
            <a:r>
              <a:rPr lang="hr-HR" sz="2666" b="1" dirty="0" smtClean="0">
                <a:solidFill>
                  <a:srgbClr val="005B27"/>
                </a:solidFill>
                <a:latin typeface="Tahoma"/>
                <a:cs typeface="Tahoma"/>
              </a:rPr>
              <a:t>Ponovno puni tijelo i mozak s energijom </a:t>
            </a:r>
            <a:r>
              <a:rPr lang="en-US" sz="2666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endParaRPr lang="en-US" sz="2666" dirty="0">
              <a:solidFill>
                <a:srgbClr val="005B27"/>
              </a:solidFill>
              <a:latin typeface="Tahoma"/>
              <a:cs typeface="Tahoma"/>
            </a:endParaRPr>
          </a:p>
        </p:txBody>
      </p:sp>
      <p:pic>
        <p:nvPicPr>
          <p:cNvPr id="5" name="Picture 4" descr="Icon_Bowl_Spo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78" y="3654265"/>
            <a:ext cx="2367387" cy="2555939"/>
          </a:xfrm>
          <a:prstGeom prst="rect">
            <a:avLst/>
          </a:prstGeom>
        </p:spPr>
      </p:pic>
      <p:pic>
        <p:nvPicPr>
          <p:cNvPr id="7" name="Picture 6" descr="Icon_Gir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57" y="3644931"/>
            <a:ext cx="2382257" cy="254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5"/>
          <a:stretch/>
        </p:blipFill>
        <p:spPr>
          <a:xfrm>
            <a:off x="10975468" y="6123253"/>
            <a:ext cx="872501" cy="5118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82143" y="1802843"/>
            <a:ext cx="893804" cy="893804"/>
          </a:xfrm>
          <a:prstGeom prst="ellipse">
            <a:avLst/>
          </a:prstGeom>
          <a:solidFill>
            <a:srgbClr val="70AD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999" b="1" dirty="0">
                <a:solidFill>
                  <a:prstClr val="white"/>
                </a:solidFill>
                <a:latin typeface="Tahoma"/>
                <a:cs typeface="Tahoma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326222" y="1748668"/>
            <a:ext cx="893804" cy="89380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999" b="1" dirty="0">
                <a:solidFill>
                  <a:prstClr val="white"/>
                </a:solidFill>
                <a:latin typeface="Tahoma"/>
                <a:cs typeface="Tahoma"/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Zašto doručak</a:t>
            </a:r>
            <a:r>
              <a:rPr lang="en-US" dirty="0" smtClean="0"/>
              <a:t>?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9124" y="5980977"/>
            <a:ext cx="1509529" cy="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14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weav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85"/>
            <a:ext cx="12188238" cy="6857915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884508" y="1993285"/>
            <a:ext cx="2845167" cy="3999742"/>
          </a:xfrm>
          <a:prstGeom prst="roundRect">
            <a:avLst>
              <a:gd name="adj" fmla="val 342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937373" y="3011558"/>
            <a:ext cx="6860784" cy="996703"/>
          </a:xfrm>
        </p:spPr>
        <p:txBody>
          <a:bodyPr/>
          <a:lstStyle/>
          <a:p>
            <a:pPr marL="380876" indent="-380876">
              <a:spcBef>
                <a:spcPts val="666"/>
              </a:spcBef>
              <a:spcAft>
                <a:spcPts val="666"/>
              </a:spcAft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</a:pPr>
            <a:r>
              <a:rPr lang="hr-HR" sz="2133" dirty="0" smtClean="0">
                <a:solidFill>
                  <a:srgbClr val="0A4A1D"/>
                </a:solidFill>
                <a:ea typeface="Tahoma" panose="020B0604030504040204" pitchFamily="34" charset="0"/>
              </a:rPr>
              <a:t>Istraživanja su pokazala kako u usporedbi s onima koji ga preskaču, </a:t>
            </a:r>
            <a:r>
              <a:rPr lang="hr-HR" sz="2133" b="1" dirty="0">
                <a:solidFill>
                  <a:srgbClr val="0A4A1D"/>
                </a:solidFill>
                <a:ea typeface="Tahoma" panose="020B0604030504040204" pitchFamily="34" charset="0"/>
              </a:rPr>
              <a:t>osobe koje doručkuju svaki dan </a:t>
            </a:r>
            <a:r>
              <a:rPr lang="hr-HR" sz="2133" dirty="0" smtClean="0">
                <a:solidFill>
                  <a:srgbClr val="0A4A1D"/>
                </a:solidFill>
                <a:ea typeface="Tahoma" panose="020B0604030504040204" pitchFamily="34" charset="0"/>
              </a:rPr>
              <a:t>konzumiraju više</a:t>
            </a:r>
            <a:r>
              <a:rPr lang="en-US" sz="2133" dirty="0" smtClean="0">
                <a:solidFill>
                  <a:srgbClr val="0A4A1D"/>
                </a:solidFill>
                <a:ea typeface="Tahoma" panose="020B0604030504040204" pitchFamily="34" charset="0"/>
              </a:rPr>
              <a:t>: </a:t>
            </a:r>
            <a:endParaRPr lang="en-US" sz="2133" dirty="0">
              <a:solidFill>
                <a:srgbClr val="0A4A1D"/>
              </a:solidFill>
              <a:ea typeface="Tahoma" panose="020B0604030504040204" pitchFamily="34" charset="0"/>
            </a:endParaRPr>
          </a:p>
          <a:p>
            <a:pPr>
              <a:spcBef>
                <a:spcPts val="666"/>
              </a:spcBef>
              <a:spcAft>
                <a:spcPts val="666"/>
              </a:spcAft>
              <a:buClr>
                <a:schemeClr val="accent6"/>
              </a:buClr>
              <a:buSzPct val="150000"/>
            </a:pPr>
            <a:r>
              <a:rPr lang="en-US" sz="2133" dirty="0">
                <a:solidFill>
                  <a:srgbClr val="0A4A1D"/>
                </a:solidFill>
                <a:ea typeface="Tahoma" panose="020B0604030504040204" pitchFamily="34" charset="0"/>
              </a:rPr>
              <a:t> </a:t>
            </a:r>
          </a:p>
          <a:p>
            <a:pPr>
              <a:buClr>
                <a:schemeClr val="accent6"/>
              </a:buClr>
              <a:buSzPct val="150000"/>
            </a:pP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27647" y="4212578"/>
            <a:ext cx="2675819" cy="1568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3"/>
            <a:r>
              <a:rPr lang="hr-HR" sz="1599" dirty="0" smtClean="0">
                <a:solidFill>
                  <a:srgbClr val="003D4C"/>
                </a:solidFill>
                <a:latin typeface="Tahoma"/>
                <a:ea typeface="Tahoma" panose="020B0604030504040204" pitchFamily="34" charset="0"/>
                <a:cs typeface="Tahoma"/>
              </a:rPr>
              <a:t>Istraživanja upućuju kako neophodni nutrijenti, ako se ne unesu za doručak, vjerojatno se neće moći nadoknaditi kasnije </a:t>
            </a:r>
          </a:p>
          <a:p>
            <a:pPr algn="ctr" defTabSz="914103"/>
            <a:r>
              <a:rPr lang="hr-HR" sz="1599" dirty="0" smtClean="0">
                <a:solidFill>
                  <a:srgbClr val="003D4C"/>
                </a:solidFill>
                <a:latin typeface="Tahoma"/>
                <a:ea typeface="Tahoma" panose="020B0604030504040204" pitchFamily="34" charset="0"/>
                <a:cs typeface="Tahoma"/>
              </a:rPr>
              <a:t>tijekom dana </a:t>
            </a:r>
            <a:endParaRPr lang="en-GB" sz="1599" dirty="0">
              <a:solidFill>
                <a:srgbClr val="003D4C"/>
              </a:solidFill>
              <a:latin typeface="Tahoma"/>
              <a:ea typeface="Tahoma" panose="020B0604030504040204" pitchFamily="34" charset="0"/>
              <a:cs typeface="Taho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722" y="2081475"/>
            <a:ext cx="686078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876" indent="-380876" defTabSz="914103">
              <a:buClr>
                <a:srgbClr val="70AD47"/>
              </a:buClr>
              <a:buSzPct val="150000"/>
              <a:buFont typeface="Arial" panose="020B0604020202020204" pitchFamily="34" charset="0"/>
              <a:buChar char="•"/>
            </a:pPr>
            <a:r>
              <a:rPr lang="hr-HR" sz="2133" dirty="0" smtClean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Doručkovanje </a:t>
            </a:r>
            <a:r>
              <a:rPr lang="hr-HR" sz="2133" b="1" dirty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na lak način </a:t>
            </a:r>
            <a:r>
              <a:rPr lang="hr-HR" sz="2133" dirty="0" smtClean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osigurava potrebe za </a:t>
            </a:r>
            <a:r>
              <a:rPr lang="hr-HR" sz="2133" b="1" dirty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dnevnim unosom </a:t>
            </a:r>
            <a:r>
              <a:rPr lang="hr-HR" sz="2133" dirty="0" smtClean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nutrijenata</a:t>
            </a:r>
            <a:endParaRPr 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88575" y="4690236"/>
            <a:ext cx="595915" cy="590832"/>
          </a:xfrm>
          <a:prstGeom prst="rect">
            <a:avLst/>
          </a:prstGeom>
          <a:solidFill>
            <a:srgbClr val="FFFFFF">
              <a:alpha val="50000"/>
            </a:srgbClr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05047" y="4344228"/>
            <a:ext cx="1191833" cy="29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5B27"/>
                </a:solidFill>
                <a:latin typeface="Tahoma"/>
                <a:ea typeface="Segoe UI" panose="020B0502040204020203" pitchFamily="34" charset="0"/>
                <a:cs typeface="Tahoma"/>
              </a:defRPr>
            </a:lvl1pPr>
          </a:lstStyle>
          <a:p>
            <a:pPr algn="ctr" defTabSz="914103"/>
            <a:r>
              <a:rPr lang="hr-HR" sz="1599" dirty="0" smtClean="0"/>
              <a:t>vLAKANA</a:t>
            </a:r>
            <a:endParaRPr lang="en-US" sz="1599" dirty="0"/>
          </a:p>
        </p:txBody>
      </p:sp>
      <p:sp>
        <p:nvSpPr>
          <p:cNvPr id="24" name="Rectangle 23"/>
          <p:cNvSpPr/>
          <p:nvPr/>
        </p:nvSpPr>
        <p:spPr>
          <a:xfrm>
            <a:off x="3999959" y="4690236"/>
            <a:ext cx="595915" cy="590832"/>
          </a:xfrm>
          <a:prstGeom prst="rect">
            <a:avLst/>
          </a:prstGeom>
          <a:solidFill>
            <a:srgbClr val="FFFFFF">
              <a:alpha val="50000"/>
            </a:srgbClr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663780" y="4344228"/>
            <a:ext cx="1215963" cy="29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5B27"/>
                </a:solidFill>
                <a:latin typeface="Tahoma"/>
                <a:ea typeface="Segoe UI" panose="020B0502040204020203" pitchFamily="34" charset="0"/>
                <a:cs typeface="Tahoma"/>
              </a:defRPr>
            </a:lvl1pPr>
          </a:lstStyle>
          <a:p>
            <a:pPr algn="ctr" defTabSz="914103"/>
            <a:r>
              <a:rPr lang="en-US" sz="1599" dirty="0" smtClean="0"/>
              <a:t>VITAMIN</a:t>
            </a:r>
            <a:r>
              <a:rPr lang="hr-HR" sz="1599" dirty="0"/>
              <a:t>A</a:t>
            </a:r>
            <a:endParaRPr lang="en-US" sz="1599" dirty="0"/>
          </a:p>
        </p:txBody>
      </p:sp>
      <p:sp>
        <p:nvSpPr>
          <p:cNvPr id="26" name="Rectangle 25"/>
          <p:cNvSpPr/>
          <p:nvPr/>
        </p:nvSpPr>
        <p:spPr>
          <a:xfrm>
            <a:off x="5511343" y="4690236"/>
            <a:ext cx="595915" cy="590832"/>
          </a:xfrm>
          <a:prstGeom prst="rect">
            <a:avLst/>
          </a:prstGeom>
          <a:solidFill>
            <a:srgbClr val="FFFFFF">
              <a:alpha val="50000"/>
            </a:srgbClr>
          </a:solidFill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215755" y="4344228"/>
            <a:ext cx="1215963" cy="2944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5B27"/>
                </a:solidFill>
                <a:latin typeface="Tahoma"/>
                <a:ea typeface="Segoe UI" panose="020B0502040204020203" pitchFamily="34" charset="0"/>
                <a:cs typeface="Tahoma"/>
              </a:defRPr>
            </a:lvl1pPr>
          </a:lstStyle>
          <a:p>
            <a:pPr algn="ctr" defTabSz="914103"/>
            <a:r>
              <a:rPr lang="en-US" sz="1599" dirty="0" smtClean="0"/>
              <a:t>MINERAL</a:t>
            </a:r>
            <a:r>
              <a:rPr lang="hr-HR" sz="1599" dirty="0" smtClean="0"/>
              <a:t>A</a:t>
            </a:r>
            <a:endParaRPr lang="en-US" sz="1599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721" y="4703632"/>
            <a:ext cx="594411" cy="5441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560" y="4703632"/>
            <a:ext cx="594411" cy="5441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489" y="4703632"/>
            <a:ext cx="594411" cy="54417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5"/>
          <a:stretch/>
        </p:blipFill>
        <p:spPr>
          <a:xfrm>
            <a:off x="10975468" y="6123253"/>
            <a:ext cx="872501" cy="511883"/>
          </a:xfrm>
          <a:prstGeom prst="rect">
            <a:avLst/>
          </a:prstGeom>
        </p:spPr>
      </p:pic>
      <p:pic>
        <p:nvPicPr>
          <p:cNvPr id="9" name="Picture 8" descr="good breaskfast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19" y="2248468"/>
            <a:ext cx="1733438" cy="18384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Lak način za unos hranj.tvari 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8573" y="6213375"/>
            <a:ext cx="1509529" cy="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05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weav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"/>
            <a:ext cx="12188238" cy="68579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885753" y="1868980"/>
            <a:ext cx="2857465" cy="3534806"/>
          </a:xfrm>
          <a:prstGeom prst="roundRect">
            <a:avLst>
              <a:gd name="adj" fmla="val 342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88503" y="3236432"/>
            <a:ext cx="6283714" cy="1690987"/>
          </a:xfrm>
        </p:spPr>
        <p:txBody>
          <a:bodyPr/>
          <a:lstStyle/>
          <a:p>
            <a:pPr marL="380876" indent="-380876">
              <a:spcBef>
                <a:spcPts val="666"/>
              </a:spcBef>
              <a:spcAft>
                <a:spcPts val="666"/>
              </a:spcAft>
              <a:buClr>
                <a:schemeClr val="accent6"/>
              </a:buClr>
              <a:buSzPct val="150000"/>
              <a:buFont typeface="Arial"/>
              <a:buChar char="•"/>
            </a:pPr>
            <a:r>
              <a:rPr lang="hr-HR" sz="2133" dirty="0" smtClean="0">
                <a:solidFill>
                  <a:srgbClr val="0A4A1D"/>
                </a:solidFill>
                <a:ea typeface="Tahoma" panose="020B0604030504040204" pitchFamily="34" charset="0"/>
              </a:rPr>
              <a:t>Istraživanja pokazuju kako osobe koje redovito doručkuju imaju manje šanse postići prekomjernu tjelesnu masu vs. onima koji ne doručkuju </a:t>
            </a:r>
            <a:endParaRPr lang="en-US" sz="2133" dirty="0">
              <a:solidFill>
                <a:srgbClr val="0A4A1D"/>
              </a:solidFill>
              <a:ea typeface="Tahoma" panose="020B0604030504040204" pitchFamily="34" charset="0"/>
            </a:endParaRPr>
          </a:p>
          <a:p>
            <a:pPr marL="380876" indent="-380876">
              <a:buClr>
                <a:schemeClr val="accent6"/>
              </a:buClr>
              <a:buSzPct val="150000"/>
              <a:buFont typeface="Arial"/>
              <a:buChar char="•"/>
            </a:pP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66189" y="4626683"/>
            <a:ext cx="710765" cy="7107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5"/>
          <a:stretch/>
        </p:blipFill>
        <p:spPr>
          <a:xfrm>
            <a:off x="10975468" y="6123253"/>
            <a:ext cx="872501" cy="5118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Povezano s ispravnom tjelesnom masom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feet-scales-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00" y="2006346"/>
            <a:ext cx="2456568" cy="29970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173" y="6060975"/>
            <a:ext cx="1509529" cy="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92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weav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85"/>
            <a:ext cx="12188238" cy="685791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885753" y="1939110"/>
            <a:ext cx="2857465" cy="3667827"/>
          </a:xfrm>
          <a:prstGeom prst="roundRect">
            <a:avLst>
              <a:gd name="adj" fmla="val 342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0897" y="3689077"/>
            <a:ext cx="2980700" cy="132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3">
              <a:spcBef>
                <a:spcPts val="666"/>
              </a:spcBef>
              <a:spcAft>
                <a:spcPts val="666"/>
              </a:spcAft>
            </a:pPr>
            <a:r>
              <a:rPr lang="hr-HR" sz="1599" dirty="0" smtClean="0">
                <a:solidFill>
                  <a:srgbClr val="003D4C"/>
                </a:solidFill>
                <a:latin typeface="Tahoma"/>
                <a:ea typeface="Tahoma" panose="020B0604030504040204" pitchFamily="34" charset="0"/>
                <a:cs typeface="Tahoma"/>
              </a:rPr>
              <a:t>Nedavna studija u UK objavila kako doručak u školske djece u dobi od </a:t>
            </a:r>
            <a:r>
              <a:rPr lang="en-GB" sz="1599" dirty="0" smtClean="0">
                <a:solidFill>
                  <a:srgbClr val="003D4C"/>
                </a:solidFill>
                <a:latin typeface="Tahoma"/>
                <a:ea typeface="Tahoma" panose="020B0604030504040204" pitchFamily="34" charset="0"/>
                <a:cs typeface="Tahoma"/>
              </a:rPr>
              <a:t> 9-11</a:t>
            </a:r>
            <a:r>
              <a:rPr lang="hr-HR" sz="1599" dirty="0" smtClean="0">
                <a:solidFill>
                  <a:srgbClr val="003D4C"/>
                </a:solidFill>
                <a:latin typeface="Tahoma"/>
                <a:ea typeface="Tahoma" panose="020B0604030504040204" pitchFamily="34" charset="0"/>
                <a:cs typeface="Tahoma"/>
              </a:rPr>
              <a:t> g. Utječe na njihove školske rezultate u vremenu od 6-12 mjeseci </a:t>
            </a:r>
            <a:endParaRPr lang="en-GB" sz="1599" dirty="0">
              <a:solidFill>
                <a:srgbClr val="003D4C"/>
              </a:solidFill>
              <a:latin typeface="Tahoma"/>
              <a:ea typeface="Tahoma" panose="020B0604030504040204" pitchFamily="34" charset="0"/>
              <a:cs typeface="Taho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918" y="2107934"/>
            <a:ext cx="7447435" cy="436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876" indent="-380876" defTabSz="914103">
              <a:buClr>
                <a:srgbClr val="70AD47"/>
              </a:buClr>
              <a:buSzPct val="150000"/>
              <a:buFont typeface="Arial"/>
              <a:buChar char="•"/>
            </a:pPr>
            <a:r>
              <a:rPr lang="en-US" sz="2133" dirty="0" err="1" smtClean="0">
                <a:solidFill>
                  <a:srgbClr val="055C2F"/>
                </a:solidFill>
                <a:latin typeface="Tahoma"/>
                <a:ea typeface="Tahoma" panose="020B0604030504040204" pitchFamily="34" charset="0"/>
                <a:cs typeface="Tahoma"/>
              </a:rPr>
              <a:t>Studi</a:t>
            </a:r>
            <a:r>
              <a:rPr lang="hr-HR" sz="2133" dirty="0" smtClean="0">
                <a:solidFill>
                  <a:srgbClr val="055C2F"/>
                </a:solidFill>
                <a:latin typeface="Tahoma"/>
                <a:ea typeface="Tahoma" panose="020B0604030504040204" pitchFamily="34" charset="0"/>
                <a:cs typeface="Tahoma"/>
              </a:rPr>
              <a:t>je pokazuju kako je doručak važan za energiju koja nam pomaže </a:t>
            </a:r>
            <a:r>
              <a:rPr lang="hr-HR" sz="2133" b="1" dirty="0">
                <a:solidFill>
                  <a:srgbClr val="055C2F"/>
                </a:solidFill>
                <a:latin typeface="Tahoma"/>
                <a:ea typeface="Tahoma" panose="020B0604030504040204" pitchFamily="34" charset="0"/>
                <a:cs typeface="Tahoma"/>
              </a:rPr>
              <a:t>u koncentraciji </a:t>
            </a:r>
            <a:r>
              <a:rPr lang="hr-HR" sz="2133" dirty="0" smtClean="0">
                <a:solidFill>
                  <a:srgbClr val="055C2F"/>
                </a:solidFill>
                <a:latin typeface="Tahoma"/>
                <a:ea typeface="Tahoma" panose="020B0604030504040204" pitchFamily="34" charset="0"/>
                <a:cs typeface="Tahoma"/>
              </a:rPr>
              <a:t>i poboljšava </a:t>
            </a:r>
            <a:r>
              <a:rPr lang="hr-HR" sz="2133" b="1" dirty="0">
                <a:solidFill>
                  <a:srgbClr val="055C2F"/>
                </a:solidFill>
                <a:latin typeface="Tahoma"/>
                <a:ea typeface="Tahoma" panose="020B0604030504040204" pitchFamily="34" charset="0"/>
                <a:cs typeface="Tahoma"/>
              </a:rPr>
              <a:t>kognitivne sposobnosti</a:t>
            </a:r>
            <a:r>
              <a:rPr lang="hr-HR" sz="2133" dirty="0" smtClean="0">
                <a:solidFill>
                  <a:srgbClr val="055C2F"/>
                </a:solidFill>
                <a:latin typeface="Tahoma"/>
                <a:ea typeface="Tahoma" panose="020B0604030504040204" pitchFamily="34" charset="0"/>
                <a:cs typeface="Tahoma"/>
              </a:rPr>
              <a:t> (vs. </a:t>
            </a:r>
            <a:r>
              <a:rPr lang="hr-HR" sz="2133" dirty="0">
                <a:solidFill>
                  <a:srgbClr val="055C2F"/>
                </a:solidFill>
                <a:latin typeface="Tahoma"/>
                <a:ea typeface="Tahoma" panose="020B0604030504040204" pitchFamily="34" charset="0"/>
                <a:cs typeface="Tahoma"/>
              </a:rPr>
              <a:t>o</a:t>
            </a:r>
            <a:r>
              <a:rPr lang="hr-HR" sz="2133" dirty="0" smtClean="0">
                <a:solidFill>
                  <a:srgbClr val="055C2F"/>
                </a:solidFill>
                <a:latin typeface="Tahoma"/>
                <a:ea typeface="Tahoma" panose="020B0604030504040204" pitchFamily="34" charset="0"/>
                <a:cs typeface="Tahoma"/>
              </a:rPr>
              <a:t>ni koji ne doručkuju)</a:t>
            </a:r>
            <a:endParaRPr lang="en-US" sz="2133" dirty="0">
              <a:solidFill>
                <a:srgbClr val="0A4A1D"/>
              </a:solidFill>
              <a:latin typeface="Tahoma"/>
              <a:ea typeface="Tahoma" panose="020B0604030504040204" pitchFamily="34" charset="0"/>
              <a:cs typeface="Tahoma"/>
            </a:endParaRPr>
          </a:p>
          <a:p>
            <a:pPr marL="380876" indent="-380876" defTabSz="914103">
              <a:spcBef>
                <a:spcPts val="666"/>
              </a:spcBef>
              <a:spcAft>
                <a:spcPts val="666"/>
              </a:spcAft>
              <a:buClr>
                <a:srgbClr val="2AAC51"/>
              </a:buClr>
              <a:buSzPct val="150000"/>
              <a:buFont typeface="Arial"/>
              <a:buChar char="•"/>
            </a:pPr>
            <a:r>
              <a:rPr lang="hr-HR" sz="2133" dirty="0" smtClean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Neke su studije pokazale kako doručak </a:t>
            </a:r>
            <a:r>
              <a:rPr lang="hr-HR" sz="2133" b="1" dirty="0" smtClean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djeci može pomoći u pamćenju i pažnji tijekom jutra </a:t>
            </a:r>
            <a:r>
              <a:rPr lang="en-US" sz="2133" b="1" dirty="0" smtClean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 </a:t>
            </a:r>
            <a:endParaRPr lang="hr-HR" sz="2133" b="1" dirty="0" smtClean="0">
              <a:solidFill>
                <a:srgbClr val="0A4A1D"/>
              </a:solidFill>
              <a:latin typeface="Tahoma"/>
              <a:ea typeface="Tahoma" panose="020B0604030504040204" pitchFamily="34" charset="0"/>
              <a:cs typeface="Tahoma"/>
            </a:endParaRPr>
          </a:p>
          <a:p>
            <a:pPr defTabSz="914103">
              <a:spcBef>
                <a:spcPts val="666"/>
              </a:spcBef>
              <a:spcAft>
                <a:spcPts val="666"/>
              </a:spcAft>
              <a:buClr>
                <a:srgbClr val="2AAC51"/>
              </a:buClr>
              <a:buSzPct val="150000"/>
            </a:pPr>
            <a:r>
              <a:rPr lang="hr-HR" sz="2133" b="1" dirty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 </a:t>
            </a:r>
            <a:r>
              <a:rPr lang="hr-HR" sz="2133" b="1" dirty="0" smtClean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    </a:t>
            </a:r>
            <a:r>
              <a:rPr lang="hr-HR" sz="2133" dirty="0" smtClean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(u odnosu na one koji ga preskaču)</a:t>
            </a:r>
          </a:p>
          <a:p>
            <a:pPr marL="380876" indent="-380876" defTabSz="914103">
              <a:spcBef>
                <a:spcPts val="666"/>
              </a:spcBef>
              <a:spcAft>
                <a:spcPts val="666"/>
              </a:spcAft>
              <a:buClr>
                <a:srgbClr val="2AAC51"/>
              </a:buClr>
              <a:buSzPct val="150000"/>
              <a:buFont typeface="Arial"/>
              <a:buChar char="•"/>
            </a:pPr>
            <a:endParaRPr lang="hr-HR" sz="2133" dirty="0">
              <a:solidFill>
                <a:srgbClr val="0A4A1D"/>
              </a:solidFill>
              <a:latin typeface="Tahoma"/>
              <a:ea typeface="Tahoma" panose="020B0604030504040204" pitchFamily="34" charset="0"/>
              <a:cs typeface="Tahoma"/>
            </a:endParaRPr>
          </a:p>
          <a:p>
            <a:pPr marL="380876" indent="-380876" defTabSz="914103">
              <a:spcBef>
                <a:spcPts val="666"/>
              </a:spcBef>
              <a:spcAft>
                <a:spcPts val="666"/>
              </a:spcAft>
              <a:buClr>
                <a:srgbClr val="2AAC51"/>
              </a:buClr>
              <a:buSzPct val="150000"/>
              <a:buFont typeface="Arial"/>
              <a:buChar char="•"/>
            </a:pPr>
            <a:endParaRPr lang="hr-HR" sz="2133" dirty="0" smtClean="0">
              <a:solidFill>
                <a:srgbClr val="0A4A1D"/>
              </a:solidFill>
              <a:latin typeface="Tahoma"/>
              <a:ea typeface="Tahoma" panose="020B0604030504040204" pitchFamily="34" charset="0"/>
              <a:cs typeface="Tahoma"/>
            </a:endParaRPr>
          </a:p>
          <a:p>
            <a:pPr marL="380876" indent="-380876" defTabSz="914103">
              <a:spcBef>
                <a:spcPts val="666"/>
              </a:spcBef>
              <a:spcAft>
                <a:spcPts val="666"/>
              </a:spcAft>
              <a:buClr>
                <a:srgbClr val="2AAC51"/>
              </a:buClr>
              <a:buSzPct val="150000"/>
              <a:buFont typeface="Arial"/>
              <a:buChar char="•"/>
            </a:pPr>
            <a:r>
              <a:rPr lang="hr-HR" sz="2133" dirty="0" smtClean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Samo 50 % djece u Hrvatskoj redovito doručkuje </a:t>
            </a:r>
          </a:p>
          <a:p>
            <a:pPr defTabSz="914103">
              <a:spcBef>
                <a:spcPts val="666"/>
              </a:spcBef>
              <a:spcAft>
                <a:spcPts val="666"/>
              </a:spcAft>
              <a:buClr>
                <a:srgbClr val="2AAC51"/>
              </a:buClr>
              <a:buSzPct val="150000"/>
            </a:pPr>
            <a:r>
              <a:rPr lang="hr-HR" sz="2133" dirty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 </a:t>
            </a:r>
            <a:r>
              <a:rPr lang="hr-HR" sz="2133" dirty="0" smtClean="0">
                <a:solidFill>
                  <a:srgbClr val="0A4A1D"/>
                </a:solidFill>
                <a:latin typeface="Tahoma"/>
                <a:ea typeface="Tahoma" panose="020B0604030504040204" pitchFamily="34" charset="0"/>
                <a:cs typeface="Tahoma"/>
              </a:rPr>
              <a:t>    u dobi od 11 do 15 godina </a:t>
            </a:r>
            <a:endParaRPr lang="en-US" sz="2133" dirty="0">
              <a:solidFill>
                <a:srgbClr val="0A4A1D"/>
              </a:solidFill>
              <a:latin typeface="Tahoma"/>
              <a:ea typeface="Segoe UI" panose="020B0502040204020203" pitchFamily="34" charset="0"/>
              <a:cs typeface="Tahom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5"/>
          <a:stretch/>
        </p:blipFill>
        <p:spPr>
          <a:xfrm>
            <a:off x="10975468" y="6123253"/>
            <a:ext cx="872501" cy="5118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4001" y="86760"/>
            <a:ext cx="11713263" cy="1233867"/>
          </a:xfrm>
        </p:spPr>
        <p:txBody>
          <a:bodyPr/>
          <a:lstStyle/>
          <a:p>
            <a:pPr algn="ctr"/>
            <a:r>
              <a:rPr lang="hr-HR" dirty="0" smtClean="0"/>
              <a:t>Doručak je usko povezan </a:t>
            </a:r>
            <a:br>
              <a:rPr lang="hr-HR" dirty="0" smtClean="0"/>
            </a:br>
            <a:r>
              <a:rPr lang="hr-HR" dirty="0" smtClean="0"/>
              <a:t>i s kognitivnim sposobnostima </a:t>
            </a:r>
            <a:endParaRPr lang="en-US" dirty="0"/>
          </a:p>
        </p:txBody>
      </p:sp>
      <p:pic>
        <p:nvPicPr>
          <p:cNvPr id="6" name="Picture 5" descr="SCHOOL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70" y="1816518"/>
            <a:ext cx="2909129" cy="2395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6173" y="6060975"/>
            <a:ext cx="1509529" cy="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47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weav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" y="85"/>
            <a:ext cx="12188238" cy="68579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19" y="1699126"/>
            <a:ext cx="4408155" cy="445109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26934" y="3178001"/>
            <a:ext cx="3161620" cy="1152522"/>
            <a:chOff x="1407263" y="1579685"/>
            <a:chExt cx="2371947" cy="864658"/>
          </a:xfrm>
        </p:grpSpPr>
        <p:sp>
          <p:nvSpPr>
            <p:cNvPr id="30" name="Rectangle 29"/>
            <p:cNvSpPr/>
            <p:nvPr/>
          </p:nvSpPr>
          <p:spPr>
            <a:xfrm>
              <a:off x="1407263" y="2113477"/>
              <a:ext cx="2371947" cy="330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103"/>
              <a:r>
                <a:rPr lang="en-US" sz="2266" dirty="0" smtClean="0">
                  <a:solidFill>
                    <a:srgbClr val="005B27"/>
                  </a:solidFill>
                  <a:latin typeface="Tahoma"/>
                  <a:cs typeface="Tahoma"/>
                </a:rPr>
                <a:t>D</a:t>
              </a:r>
              <a:r>
                <a:rPr lang="hr-HR" sz="2266" dirty="0" smtClean="0">
                  <a:solidFill>
                    <a:srgbClr val="005B27"/>
                  </a:solidFill>
                  <a:latin typeface="Tahoma"/>
                  <a:cs typeface="Tahoma"/>
                </a:rPr>
                <a:t>nevnog energ. unosa</a:t>
              </a:r>
              <a:endParaRPr lang="en-US" sz="2266" dirty="0">
                <a:solidFill>
                  <a:srgbClr val="005B27"/>
                </a:solidFill>
                <a:latin typeface="Tahoma"/>
                <a:cs typeface="Tahoma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18505" y="1579685"/>
              <a:ext cx="2276040" cy="5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03"/>
              <a:r>
                <a:rPr lang="en-US" sz="3332" b="1" dirty="0">
                  <a:solidFill>
                    <a:srgbClr val="005B27"/>
                  </a:solidFill>
                  <a:latin typeface="Tahoma"/>
                  <a:cs typeface="Tahoma"/>
                </a:rPr>
                <a:t>=</a:t>
              </a:r>
              <a:r>
                <a:rPr lang="en-US" sz="4399" b="1" dirty="0">
                  <a:solidFill>
                    <a:srgbClr val="005B27"/>
                  </a:solidFill>
                  <a:latin typeface="Tahoma"/>
                  <a:cs typeface="Tahoma"/>
                </a:rPr>
                <a:t>20-25%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15006" y="1948699"/>
            <a:ext cx="1290923" cy="953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3"/>
            <a:r>
              <a:rPr lang="en-GB" sz="1866" dirty="0">
                <a:solidFill>
                  <a:srgbClr val="005B27"/>
                </a:solidFill>
                <a:latin typeface="Tahoma"/>
                <a:cs typeface="Tahoma"/>
              </a:rPr>
              <a:t>1 </a:t>
            </a:r>
            <a:r>
              <a:rPr lang="en-GB" sz="1866" dirty="0" err="1" smtClean="0">
                <a:solidFill>
                  <a:srgbClr val="005B27"/>
                </a:solidFill>
                <a:latin typeface="Tahoma"/>
                <a:cs typeface="Tahoma"/>
              </a:rPr>
              <a:t>por</a:t>
            </a:r>
            <a:r>
              <a:rPr lang="hr-HR" sz="1866" dirty="0" smtClean="0">
                <a:solidFill>
                  <a:srgbClr val="005B27"/>
                </a:solidFill>
                <a:latin typeface="Tahoma"/>
                <a:cs typeface="Tahoma"/>
              </a:rPr>
              <a:t>cija </a:t>
            </a:r>
            <a:r>
              <a:rPr lang="hr-HR" sz="1866" b="1" dirty="0" smtClean="0">
                <a:solidFill>
                  <a:srgbClr val="005B27"/>
                </a:solidFill>
                <a:latin typeface="Tahoma"/>
                <a:cs typeface="Tahoma"/>
              </a:rPr>
              <a:t>mliječnih </a:t>
            </a:r>
            <a:r>
              <a:rPr lang="hr-HR" sz="1866" dirty="0" smtClean="0">
                <a:solidFill>
                  <a:srgbClr val="005B27"/>
                </a:solidFill>
                <a:latin typeface="Tahoma"/>
                <a:cs typeface="Tahoma"/>
              </a:rPr>
              <a:t>proizvoda </a:t>
            </a:r>
            <a:r>
              <a:rPr lang="en-GB" sz="1866" b="1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endParaRPr lang="en-US" sz="1866" b="1" dirty="0">
              <a:solidFill>
                <a:srgbClr val="005B27"/>
              </a:solidFill>
              <a:latin typeface="Tahoma"/>
              <a:cs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2007" y="5020467"/>
            <a:ext cx="1894931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3"/>
            <a:r>
              <a:rPr lang="en-GB" sz="1866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r>
              <a:rPr lang="en-GB" sz="1866" b="1" dirty="0" smtClean="0">
                <a:solidFill>
                  <a:srgbClr val="005B27"/>
                </a:solidFill>
                <a:latin typeface="Tahoma"/>
                <a:cs typeface="Tahoma"/>
              </a:rPr>
              <a:t>protein</a:t>
            </a:r>
            <a:r>
              <a:rPr lang="hr-HR" sz="1866" b="1" dirty="0" smtClean="0">
                <a:solidFill>
                  <a:srgbClr val="005B27"/>
                </a:solidFill>
                <a:latin typeface="Tahoma"/>
                <a:cs typeface="Tahoma"/>
              </a:rPr>
              <a:t>i </a:t>
            </a:r>
            <a:r>
              <a:rPr lang="en-GB" sz="1866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endParaRPr lang="en-US" sz="1866" dirty="0">
              <a:solidFill>
                <a:srgbClr val="005B27"/>
              </a:solidFill>
              <a:latin typeface="Tahoma"/>
              <a:cs typeface="Taho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111" y="1948698"/>
            <a:ext cx="2155512" cy="124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3"/>
            <a:r>
              <a:rPr lang="en-GB" sz="1866" dirty="0">
                <a:solidFill>
                  <a:srgbClr val="005B27"/>
                </a:solidFill>
                <a:latin typeface="Tahoma"/>
                <a:cs typeface="Tahoma"/>
              </a:rPr>
              <a:t>1 </a:t>
            </a:r>
            <a:r>
              <a:rPr lang="en-GB" sz="1866" dirty="0" err="1" smtClean="0">
                <a:solidFill>
                  <a:srgbClr val="005B27"/>
                </a:solidFill>
                <a:latin typeface="Tahoma"/>
                <a:cs typeface="Tahoma"/>
              </a:rPr>
              <a:t>por</a:t>
            </a:r>
            <a:r>
              <a:rPr lang="hr-HR" sz="1866" dirty="0" smtClean="0">
                <a:solidFill>
                  <a:srgbClr val="005B27"/>
                </a:solidFill>
                <a:latin typeface="Tahoma"/>
                <a:cs typeface="Tahoma"/>
              </a:rPr>
              <a:t>cija hrane na bazi </a:t>
            </a:r>
            <a:r>
              <a:rPr lang="hr-HR" sz="1866" b="1" dirty="0" smtClean="0">
                <a:solidFill>
                  <a:srgbClr val="005B27"/>
                </a:solidFill>
                <a:latin typeface="Tahoma"/>
                <a:cs typeface="Tahoma"/>
              </a:rPr>
              <a:t>žitarica, </a:t>
            </a:r>
            <a:r>
              <a:rPr lang="en-GB" sz="1866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endParaRPr lang="en-GB" sz="1866" dirty="0">
              <a:solidFill>
                <a:srgbClr val="005B27"/>
              </a:solidFill>
              <a:latin typeface="Tahoma"/>
              <a:cs typeface="Tahoma"/>
            </a:endParaRPr>
          </a:p>
          <a:p>
            <a:pPr algn="ctr" defTabSz="914103"/>
            <a:r>
              <a:rPr lang="hr-HR" sz="1866" dirty="0" smtClean="0">
                <a:solidFill>
                  <a:srgbClr val="005B27"/>
                </a:solidFill>
                <a:latin typeface="Tahoma"/>
                <a:cs typeface="Tahoma"/>
              </a:rPr>
              <a:t>preporučeno cjelovitih </a:t>
            </a:r>
            <a:r>
              <a:rPr lang="en-GB" sz="1866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endParaRPr lang="en-US" sz="1866" dirty="0">
              <a:solidFill>
                <a:srgbClr val="005B27"/>
              </a:solidFill>
              <a:latin typeface="Tahoma"/>
              <a:cs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764" y="5020467"/>
            <a:ext cx="2147352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3"/>
            <a:r>
              <a:rPr lang="en-GB" sz="1866" dirty="0" smtClean="0">
                <a:solidFill>
                  <a:srgbClr val="005B27"/>
                </a:solidFill>
                <a:latin typeface="Tahoma"/>
                <a:cs typeface="Tahoma"/>
              </a:rPr>
              <a:t>Min</a:t>
            </a:r>
            <a:r>
              <a:rPr lang="hr-HR" sz="1866" dirty="0" smtClean="0">
                <a:solidFill>
                  <a:srgbClr val="005B27"/>
                </a:solidFill>
                <a:latin typeface="Tahoma"/>
                <a:cs typeface="Tahoma"/>
              </a:rPr>
              <a:t>.</a:t>
            </a:r>
            <a:r>
              <a:rPr lang="en-GB" sz="1866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r>
              <a:rPr lang="en-GB" sz="1866" dirty="0">
                <a:solidFill>
                  <a:srgbClr val="005B27"/>
                </a:solidFill>
                <a:latin typeface="Tahoma"/>
                <a:cs typeface="Tahoma"/>
              </a:rPr>
              <a:t>1 </a:t>
            </a:r>
            <a:r>
              <a:rPr lang="en-GB" sz="1866" dirty="0" err="1" smtClean="0">
                <a:solidFill>
                  <a:srgbClr val="005B27"/>
                </a:solidFill>
                <a:latin typeface="Tahoma"/>
                <a:cs typeface="Tahoma"/>
              </a:rPr>
              <a:t>por</a:t>
            </a:r>
            <a:r>
              <a:rPr lang="hr-HR" sz="1866" dirty="0" smtClean="0">
                <a:solidFill>
                  <a:srgbClr val="005B27"/>
                </a:solidFill>
                <a:latin typeface="Tahoma"/>
                <a:cs typeface="Tahoma"/>
              </a:rPr>
              <a:t>cija </a:t>
            </a:r>
            <a:r>
              <a:rPr lang="en-GB" sz="1866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r>
              <a:rPr lang="hr-HR" sz="1866" b="1" dirty="0" smtClean="0">
                <a:solidFill>
                  <a:srgbClr val="005B27"/>
                </a:solidFill>
                <a:latin typeface="Tahoma"/>
                <a:cs typeface="Tahoma"/>
              </a:rPr>
              <a:t>voća</a:t>
            </a:r>
            <a:r>
              <a:rPr lang="en-GB" sz="1866" b="1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endParaRPr lang="en-US" sz="1866" b="1" dirty="0">
              <a:solidFill>
                <a:srgbClr val="005B27"/>
              </a:solidFill>
              <a:latin typeface="Tahoma"/>
              <a:cs typeface="Tahom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67" y="3199683"/>
            <a:ext cx="846833" cy="10422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77564" y="3299881"/>
            <a:ext cx="799271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/>
            <a:r>
              <a:rPr lang="en-US" sz="3332" b="1" dirty="0">
                <a:solidFill>
                  <a:srgbClr val="005B27"/>
                </a:solidFill>
                <a:latin typeface="Tahoma"/>
                <a:cs typeface="Tahoma"/>
              </a:rPr>
              <a:t>+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5"/>
          <a:stretch/>
        </p:blipFill>
        <p:spPr>
          <a:xfrm>
            <a:off x="10975468" y="6123253"/>
            <a:ext cx="872501" cy="5118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Pravilan doručak uključuje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93550" y="4198299"/>
            <a:ext cx="1290923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3"/>
            <a:r>
              <a:rPr lang="hr-HR" sz="1866" dirty="0" smtClean="0">
                <a:solidFill>
                  <a:srgbClr val="005B27"/>
                </a:solidFill>
                <a:latin typeface="Tahoma"/>
                <a:cs typeface="Tahoma"/>
              </a:rPr>
              <a:t>VODA</a:t>
            </a:r>
            <a:r>
              <a:rPr lang="en-GB" sz="1866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r>
              <a:rPr lang="en-GB" sz="1866" b="1" dirty="0" smtClean="0">
                <a:solidFill>
                  <a:srgbClr val="005B27"/>
                </a:solidFill>
                <a:latin typeface="Tahoma"/>
                <a:cs typeface="Tahoma"/>
              </a:rPr>
              <a:t> </a:t>
            </a:r>
            <a:endParaRPr lang="en-US" sz="1866" b="1" dirty="0">
              <a:solidFill>
                <a:srgbClr val="005B27"/>
              </a:solidFill>
              <a:latin typeface="Tahoma"/>
              <a:cs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091" y="6429408"/>
            <a:ext cx="4400346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/>
            <a:r>
              <a:rPr lang="fr-CH" sz="1599" dirty="0">
                <a:solidFill>
                  <a:srgbClr val="055C2F"/>
                </a:solidFill>
                <a:latin typeface="Calibri"/>
              </a:rPr>
              <a:t>* </a:t>
            </a:r>
            <a:r>
              <a:rPr lang="fr-CH" sz="1599" dirty="0" err="1">
                <a:solidFill>
                  <a:srgbClr val="055C2F"/>
                </a:solidFill>
                <a:latin typeface="Calibri"/>
              </a:rPr>
              <a:t>Based</a:t>
            </a:r>
            <a:r>
              <a:rPr lang="fr-CH" sz="1599" dirty="0">
                <a:solidFill>
                  <a:srgbClr val="055C2F"/>
                </a:solidFill>
                <a:latin typeface="Calibri"/>
              </a:rPr>
              <a:t> on </a:t>
            </a:r>
            <a:r>
              <a:rPr lang="fr-CH" sz="1599" dirty="0" err="1">
                <a:solidFill>
                  <a:srgbClr val="055C2F"/>
                </a:solidFill>
                <a:latin typeface="Calibri"/>
              </a:rPr>
              <a:t>existing</a:t>
            </a:r>
            <a:r>
              <a:rPr lang="fr-CH" sz="1599" dirty="0">
                <a:solidFill>
                  <a:srgbClr val="055C2F"/>
                </a:solidFill>
                <a:latin typeface="Calibri"/>
              </a:rPr>
              <a:t> expert </a:t>
            </a:r>
            <a:r>
              <a:rPr lang="fr-CH" sz="1599" dirty="0" err="1">
                <a:solidFill>
                  <a:srgbClr val="055C2F"/>
                </a:solidFill>
                <a:latin typeface="Calibri"/>
              </a:rPr>
              <a:t>recommendations</a:t>
            </a:r>
            <a:endParaRPr lang="fr-CH" sz="1599" dirty="0">
              <a:solidFill>
                <a:srgbClr val="055C2F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173" y="6060975"/>
            <a:ext cx="1509529" cy="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44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384002" y="384002"/>
            <a:ext cx="11281833" cy="579825"/>
          </a:xfrm>
        </p:spPr>
        <p:txBody>
          <a:bodyPr/>
          <a:lstStyle/>
          <a:p>
            <a:pPr eaLnBrk="1" hangingPunct="1"/>
            <a:r>
              <a:rPr lang="hr-HR" altLang="sr-Latn-RS" dirty="0" smtClean="0"/>
              <a:t>Piramida pravilne prehrane</a:t>
            </a:r>
          </a:p>
        </p:txBody>
      </p:sp>
      <p:sp>
        <p:nvSpPr>
          <p:cNvPr id="63491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04FA53-34D1-4374-9558-67512F5EEA2B}" type="slidenum">
              <a:rPr lang="hr-HR" altLang="sr-Latn-RS" sz="18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hr-HR" altLang="sr-Latn-RS" sz="1800">
              <a:solidFill>
                <a:schemeClr val="tx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41405" y="1198604"/>
            <a:ext cx="10700952" cy="5522871"/>
          </a:xfrm>
        </p:spPr>
        <p:txBody>
          <a:bodyPr rtlCol="0"/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hr-HR" dirty="0" smtClean="0"/>
              <a:t>Načela pravilne prehrane prikazuje </a:t>
            </a:r>
            <a:r>
              <a:rPr lang="hr-HR" i="1" dirty="0" smtClean="0">
                <a:solidFill>
                  <a:schemeClr val="accent6"/>
                </a:solidFill>
              </a:rPr>
              <a:t>PIRAMIDA PRAVILNE PREHRANE   </a:t>
            </a:r>
            <a:r>
              <a:rPr lang="hr-HR" dirty="0" smtClean="0">
                <a:solidFill>
                  <a:schemeClr val="accent6"/>
                </a:solidFill>
                <a:sym typeface="Symbol"/>
              </a:rPr>
              <a:t></a:t>
            </a:r>
            <a:r>
              <a:rPr lang="hr-HR" b="1" dirty="0" smtClean="0">
                <a:solidFill>
                  <a:schemeClr val="accent6"/>
                </a:solidFill>
              </a:rPr>
              <a:t>  </a:t>
            </a:r>
            <a:r>
              <a:rPr lang="hr-HR" dirty="0" smtClean="0"/>
              <a:t>razvrstava hranu u šest skupina, </a:t>
            </a:r>
            <a:r>
              <a:rPr lang="hr-HR" b="1" dirty="0" smtClean="0">
                <a:solidFill>
                  <a:srgbClr val="00B050"/>
                </a:solidFill>
              </a:rPr>
              <a:t>koje uz tjelesnu aktivnost, i dovoljan unos tekućine, </a:t>
            </a:r>
            <a:r>
              <a:rPr lang="hr-HR" dirty="0" smtClean="0"/>
              <a:t>svakodnevno trebaju biti zastupljene u prehrani</a:t>
            </a:r>
          </a:p>
          <a:p>
            <a:pPr fontAlgn="auto">
              <a:spcAft>
                <a:spcPts val="0"/>
              </a:spcAft>
              <a:defRPr/>
            </a:pPr>
            <a:endParaRPr lang="hr-HR" dirty="0" smtClean="0"/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i="1" dirty="0" smtClean="0">
                <a:solidFill>
                  <a:schemeClr val="bg1">
                    <a:lumMod val="75000"/>
                  </a:schemeClr>
                </a:solidFill>
              </a:rPr>
              <a:t>ŽITARICE  </a:t>
            </a:r>
            <a:r>
              <a:rPr lang="hr-HR" i="1" dirty="0" smtClean="0">
                <a:solidFill>
                  <a:schemeClr val="accent6"/>
                </a:solidFill>
              </a:rPr>
              <a:t>                                                               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i="1" dirty="0" smtClean="0">
                <a:solidFill>
                  <a:srgbClr val="92D050"/>
                </a:solidFill>
              </a:rPr>
              <a:t>POVRĆE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i="1" dirty="0" smtClean="0">
                <a:solidFill>
                  <a:srgbClr val="FF0000"/>
                </a:solidFill>
              </a:rPr>
              <a:t>VOĆE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i="1" dirty="0" smtClean="0">
                <a:solidFill>
                  <a:srgbClr val="FFFF00"/>
                </a:solidFill>
              </a:rPr>
              <a:t>ULJA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i="1" dirty="0" smtClean="0">
                <a:solidFill>
                  <a:schemeClr val="accent1"/>
                </a:solidFill>
              </a:rPr>
              <a:t>MLIJEKO I MLIJEČNI PROIZVODI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hr-HR" i="1" dirty="0" smtClean="0">
                <a:solidFill>
                  <a:srgbClr val="7030A0"/>
                </a:solidFill>
              </a:rPr>
              <a:t>MESO I MAHUNARKE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hr-HR" dirty="0"/>
          </a:p>
        </p:txBody>
      </p:sp>
      <p:pic>
        <p:nvPicPr>
          <p:cNvPr id="63493" name="Picture 4" descr="piramida-pravilne-prehr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36" y="2387896"/>
            <a:ext cx="4660514" cy="415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84" y="5552502"/>
            <a:ext cx="2430554" cy="11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904" y="3484170"/>
            <a:ext cx="10784228" cy="1324195"/>
          </a:xfrm>
        </p:spPr>
        <p:txBody>
          <a:bodyPr/>
          <a:lstStyle/>
          <a:p>
            <a:pPr algn="ctr"/>
            <a:r>
              <a:rPr lang="hr-HR" dirty="0" smtClean="0"/>
              <a:t>Dokazano je kako zdravija djeca </a:t>
            </a:r>
            <a:br>
              <a:rPr lang="hr-HR" dirty="0" smtClean="0"/>
            </a:br>
            <a:r>
              <a:rPr lang="hr-HR" dirty="0" smtClean="0"/>
              <a:t>čine zdraviju odraslu populaciju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775" y="4808365"/>
            <a:ext cx="11104033" cy="1022016"/>
          </a:xfrm>
        </p:spPr>
        <p:txBody>
          <a:bodyPr/>
          <a:lstStyle/>
          <a:p>
            <a:pPr algn="ctr"/>
            <a:r>
              <a:rPr lang="hr-HR" dirty="0" smtClean="0"/>
              <a:t> A sve počinje još prije rođenja i nastavlja se u prvih 1000 dana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F28F56-7774-41DD-A448-5576A3503CBC}" type="slidenum">
              <a:rPr lang="en-US" smtClean="0">
                <a:solidFill>
                  <a:srgbClr val="69626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69626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62" y="279950"/>
            <a:ext cx="9267825" cy="3057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00" y="5537890"/>
            <a:ext cx="2586060" cy="12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8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088" y="188914"/>
            <a:ext cx="8229600" cy="9985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2800" u="sng" dirty="0"/>
              <a:t/>
            </a:r>
            <a:br>
              <a:rPr lang="hr-HR" sz="2800" u="sng" dirty="0"/>
            </a:br>
            <a:r>
              <a:rPr lang="hr-HR" sz="2800" u="sng" dirty="0"/>
              <a:t/>
            </a:r>
            <a:br>
              <a:rPr lang="hr-HR" sz="2800" u="sng" dirty="0"/>
            </a:br>
            <a:r>
              <a:rPr lang="hr-HR" dirty="0" smtClean="0"/>
              <a:t>Načela pravilne prehrane </a:t>
            </a:r>
            <a:r>
              <a:rPr lang="hr-HR" sz="2800" u="sng" dirty="0"/>
              <a:t/>
            </a:r>
            <a:br>
              <a:rPr lang="hr-HR" sz="2800" u="sng" dirty="0"/>
            </a:br>
            <a:r>
              <a:rPr lang="hr-HR" i="1" dirty="0" smtClean="0">
                <a:solidFill>
                  <a:schemeClr val="accent6"/>
                </a:solidFill>
              </a:rPr>
              <a:t/>
            </a:r>
            <a:br>
              <a:rPr lang="hr-HR" i="1" dirty="0" smtClean="0">
                <a:solidFill>
                  <a:schemeClr val="accent6"/>
                </a:solidFill>
              </a:rPr>
            </a:br>
            <a:endParaRPr lang="hr-HR" dirty="0"/>
          </a:p>
        </p:txBody>
      </p:sp>
      <p:sp>
        <p:nvSpPr>
          <p:cNvPr id="6246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1E74DF-9794-4F2F-83F1-5858AD8690FC}" type="slidenum">
              <a:rPr lang="hr-HR" altLang="sr-Latn-RS" sz="18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hr-HR" altLang="sr-Latn-RS" sz="1800">
              <a:solidFill>
                <a:schemeClr val="tx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92313" y="1484313"/>
            <a:ext cx="8424862" cy="4176712"/>
          </a:xfrm>
        </p:spPr>
        <p:txBody>
          <a:bodyPr rtlCol="0"/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hr-HR" i="1" dirty="0" smtClean="0">
                <a:solidFill>
                  <a:schemeClr val="accent6"/>
                </a:solidFill>
              </a:rPr>
              <a:t>RAZNOLIKOST </a:t>
            </a:r>
            <a:r>
              <a:rPr lang="hr-HR" dirty="0" smtClean="0">
                <a:solidFill>
                  <a:schemeClr val="accent6"/>
                </a:solidFill>
                <a:sym typeface="Symbol"/>
              </a:rPr>
              <a:t> </a:t>
            </a:r>
            <a:r>
              <a:rPr lang="hr-HR" dirty="0" smtClean="0"/>
              <a:t>konzumacija namirnica iz svih skupina</a:t>
            </a:r>
            <a:endParaRPr lang="hr-HR" i="1" dirty="0" smtClean="0">
              <a:solidFill>
                <a:schemeClr val="accent6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hr-HR" i="1" dirty="0" smtClean="0">
              <a:solidFill>
                <a:schemeClr val="accent6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hr-HR" i="1" dirty="0" smtClean="0">
                <a:solidFill>
                  <a:schemeClr val="accent6"/>
                </a:solidFill>
              </a:rPr>
              <a:t>UMJERENOST </a:t>
            </a:r>
            <a:r>
              <a:rPr lang="hr-HR" dirty="0" smtClean="0">
                <a:solidFill>
                  <a:schemeClr val="accent6"/>
                </a:solidFill>
                <a:sym typeface="Symbol"/>
              </a:rPr>
              <a:t></a:t>
            </a:r>
            <a:r>
              <a:rPr lang="hr-HR" i="1" dirty="0" smtClean="0">
                <a:solidFill>
                  <a:schemeClr val="accent6"/>
                </a:solidFill>
                <a:sym typeface="Symbol"/>
              </a:rPr>
              <a:t> </a:t>
            </a:r>
            <a:r>
              <a:rPr lang="hr-HR" dirty="0" smtClean="0">
                <a:sym typeface="Symbol"/>
              </a:rPr>
              <a:t>u</a:t>
            </a:r>
            <a:r>
              <a:rPr lang="hr-HR" dirty="0" smtClean="0"/>
              <a:t>mjeren unos energije,       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hr-HR" dirty="0" smtClean="0"/>
              <a:t>masti, jednostavnih šećera, soli i alkohola</a:t>
            </a:r>
            <a:endParaRPr lang="hr-HR" i="1" dirty="0" smtClean="0">
              <a:solidFill>
                <a:schemeClr val="accent6"/>
              </a:solidFill>
            </a:endParaRPr>
          </a:p>
          <a:p>
            <a:pPr fontAlgn="auto">
              <a:spcAft>
                <a:spcPts val="0"/>
              </a:spcAft>
              <a:buFont typeface="Symbol"/>
              <a:buChar char="Þ"/>
              <a:defRPr/>
            </a:pPr>
            <a:endParaRPr lang="hr-HR" i="1" dirty="0" smtClean="0">
              <a:solidFill>
                <a:schemeClr val="accent6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hr-HR" i="1" dirty="0" smtClean="0">
                <a:solidFill>
                  <a:schemeClr val="accent6"/>
                </a:solidFill>
              </a:rPr>
              <a:t>RAVNOTEŽA </a:t>
            </a:r>
            <a:r>
              <a:rPr lang="hr-HR" dirty="0" smtClean="0">
                <a:solidFill>
                  <a:schemeClr val="accent6"/>
                </a:solidFill>
                <a:sym typeface="Symbol"/>
              </a:rPr>
              <a:t></a:t>
            </a:r>
            <a:r>
              <a:rPr lang="hr-HR" i="1" dirty="0" smtClean="0">
                <a:solidFill>
                  <a:schemeClr val="accent6"/>
                </a:solidFill>
                <a:sym typeface="Symbol"/>
              </a:rPr>
              <a:t> </a:t>
            </a:r>
            <a:r>
              <a:rPr lang="hr-HR" dirty="0" smtClean="0">
                <a:sym typeface="Symbol"/>
              </a:rPr>
              <a:t>s</a:t>
            </a:r>
            <a:r>
              <a:rPr lang="hr-HR" dirty="0" smtClean="0"/>
              <a:t>vaka hrana može biti uključena u pravilnu prehranu, važno je da unos hranjivih tvari tijekom dana ili tjedna bude uravnotežen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hr-HR" dirty="0" smtClean="0"/>
          </a:p>
          <a:p>
            <a:pPr fontAlgn="auto">
              <a:spcAft>
                <a:spcPts val="0"/>
              </a:spcAft>
              <a:buNone/>
              <a:defRPr/>
            </a:pPr>
            <a:endParaRPr lang="hr-HR" i="1" dirty="0" smtClean="0">
              <a:solidFill>
                <a:schemeClr val="accent6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hr-HR" i="1" dirty="0" smtClean="0">
                <a:solidFill>
                  <a:schemeClr val="accent6"/>
                </a:solidFill>
              </a:rPr>
              <a:t>Ne postoji dobra i loša hrana, nego samo pravilna i nepravilna prehrana. 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hr-HR" dirty="0"/>
          </a:p>
        </p:txBody>
      </p:sp>
      <p:pic>
        <p:nvPicPr>
          <p:cNvPr id="62469" name="Picture 6" descr="pravilna-i-nepravilna-pre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844676"/>
            <a:ext cx="223202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75" y="6013380"/>
            <a:ext cx="1512168" cy="70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1970088" y="115888"/>
            <a:ext cx="8229600" cy="792162"/>
          </a:xfrm>
        </p:spPr>
        <p:txBody>
          <a:bodyPr/>
          <a:lstStyle/>
          <a:p>
            <a:pPr algn="ctr" eaLnBrk="1" hangingPunct="1"/>
            <a:r>
              <a:rPr lang="hr-HR" altLang="sr-Latn-RS" sz="2800" b="1" dirty="0" smtClean="0"/>
              <a:t>Tanjur </a:t>
            </a:r>
            <a:r>
              <a:rPr lang="hr-HR" altLang="sr-Latn-RS" sz="2800" b="1" dirty="0"/>
              <a:t>pravilne </a:t>
            </a:r>
            <a:r>
              <a:rPr lang="hr-HR" altLang="sr-Latn-RS" sz="2800" b="1" dirty="0" smtClean="0"/>
              <a:t>prehrane</a:t>
            </a:r>
            <a:endParaRPr lang="hr-HR" altLang="sr-Latn-RS" sz="2800" b="1" dirty="0"/>
          </a:p>
        </p:txBody>
      </p:sp>
      <p:sp>
        <p:nvSpPr>
          <p:cNvPr id="73731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</a:pPr>
            <a:fld id="{D24D197B-06DF-4DE0-AFD8-03454DBA5131}" type="slidenum">
              <a:rPr lang="hr-HR" altLang="sr-Latn-RS" sz="1800">
                <a:solidFill>
                  <a:prstClr val="black"/>
                </a:solidFill>
              </a:rPr>
              <a:pPr defTabSz="457200">
                <a:spcBef>
                  <a:spcPct val="0"/>
                </a:spcBef>
                <a:buNone/>
              </a:pPr>
              <a:t>21</a:t>
            </a:fld>
            <a:endParaRPr lang="hr-HR" altLang="sr-Latn-RS" sz="1800">
              <a:solidFill>
                <a:prstClr val="black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19289" y="1341439"/>
            <a:ext cx="8137525" cy="4319587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/>
              <a:t>Daje odgovor na pitanje: </a:t>
            </a:r>
            <a:r>
              <a:rPr lang="hr-HR" b="1" dirty="0" smtClean="0"/>
              <a:t>„Što bih trebao/la jesti svakog dana?”</a:t>
            </a:r>
            <a:endParaRPr lang="hr-HR" b="1" dirty="0"/>
          </a:p>
        </p:txBody>
      </p:sp>
      <p:sp>
        <p:nvSpPr>
          <p:cNvPr id="73733" name="TextBox 6"/>
          <p:cNvSpPr txBox="1">
            <a:spLocks noChangeArrowheads="1"/>
          </p:cNvSpPr>
          <p:nvPr/>
        </p:nvSpPr>
        <p:spPr bwMode="auto">
          <a:xfrm>
            <a:off x="3432176" y="5732464"/>
            <a:ext cx="54006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None/>
            </a:pPr>
            <a:r>
              <a:rPr lang="hr-HR" altLang="sr-Latn-RS" sz="1600">
                <a:solidFill>
                  <a:srgbClr val="558ED5"/>
                </a:solidFill>
                <a:latin typeface="Calibri" panose="020F0502020204030204" pitchFamily="34" charset="0"/>
              </a:rPr>
              <a:t>Izvor: Copyright © 2011, Harvard University, prilagođeno potrebama publikacije</a:t>
            </a:r>
          </a:p>
        </p:txBody>
      </p:sp>
      <p:pic>
        <p:nvPicPr>
          <p:cNvPr id="737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727201"/>
            <a:ext cx="4941888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714" y="5732464"/>
            <a:ext cx="3333896" cy="107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1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17473" b="2602"/>
          <a:stretch/>
        </p:blipFill>
        <p:spPr>
          <a:xfrm>
            <a:off x="612648" y="563453"/>
            <a:ext cx="5405094" cy="5071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4352" b="14859"/>
          <a:stretch/>
        </p:blipFill>
        <p:spPr>
          <a:xfrm>
            <a:off x="6548188" y="1973259"/>
            <a:ext cx="4877347" cy="17334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48188" y="4057373"/>
            <a:ext cx="4639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0C8"/>
                </a:solidFill>
                <a:effectLst/>
                <a:uLnTx/>
                <a:uFillTx/>
                <a:latin typeface="Arial"/>
              </a:rPr>
              <a:t>Globalni projekt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dirty="0" smtClean="0">
                <a:solidFill>
                  <a:srgbClr val="0090C8"/>
                </a:solidFill>
                <a:latin typeface="Arial"/>
              </a:rPr>
              <a:t>HRVATSKA SUDJELUJE od 2011.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0C8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90C8"/>
              </a:solidFill>
              <a:effectLst/>
              <a:uLnTx/>
              <a:uFillTx/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520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F28F56-7774-41DD-A448-5576A3503CBC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69626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6962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 bwMode="gray">
          <a:xfrm>
            <a:off x="2767914" y="214731"/>
            <a:ext cx="8991099" cy="109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7D2168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7D2168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7D2168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7D2168"/>
                </a:solidFill>
                <a:latin typeface="Arial" charset="0"/>
              </a:defRPr>
            </a:lvl5pPr>
            <a:lvl6pPr marL="609585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7D2168"/>
                </a:solidFill>
                <a:latin typeface="Arial" charset="0"/>
              </a:defRPr>
            </a:lvl6pPr>
            <a:lvl7pPr marL="121917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7D2168"/>
                </a:solidFill>
                <a:latin typeface="Arial" charset="0"/>
              </a:defRPr>
            </a:lvl7pPr>
            <a:lvl8pPr marL="1828754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7D2168"/>
                </a:solidFill>
                <a:latin typeface="Arial" charset="0"/>
              </a:defRPr>
            </a:lvl8pPr>
            <a:lvl9pPr marL="2438339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7D2168"/>
                </a:solidFill>
                <a:latin typeface="Arial" charset="0"/>
              </a:defRPr>
            </a:lvl9pPr>
          </a:lstStyle>
          <a:p>
            <a:pPr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dirty="0" smtClean="0">
                <a:solidFill>
                  <a:srgbClr val="0070C0"/>
                </a:solidFill>
              </a:rPr>
              <a:t>do 2030.g. </a:t>
            </a:r>
            <a:r>
              <a:rPr lang="hr-HR" sz="3200" dirty="0">
                <a:solidFill>
                  <a:srgbClr val="0070C0"/>
                </a:solidFill>
              </a:rPr>
              <a:t>o</a:t>
            </a:r>
            <a:r>
              <a:rPr lang="hr-HR" sz="3200" dirty="0" smtClean="0">
                <a:solidFill>
                  <a:srgbClr val="0070C0"/>
                </a:solidFill>
              </a:rPr>
              <a:t>mogućiti </a:t>
            </a:r>
            <a:r>
              <a:rPr lang="hr-HR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</a:t>
            </a:r>
            <a:r>
              <a:rPr lang="hr-HR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miliona </a:t>
            </a:r>
            <a:r>
              <a:rPr lang="hr-HR" sz="3200" dirty="0">
                <a:solidFill>
                  <a:srgbClr val="0070C0"/>
                </a:solidFill>
              </a:rPr>
              <a:t>djece </a:t>
            </a:r>
            <a:endParaRPr lang="hr-HR" sz="3200" dirty="0" smtClean="0">
              <a:solidFill>
                <a:srgbClr val="0070C0"/>
              </a:solidFill>
            </a:endParaRPr>
          </a:p>
          <a:p>
            <a:pPr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200" dirty="0" smtClean="0">
                <a:solidFill>
                  <a:srgbClr val="0070C0"/>
                </a:solidFill>
              </a:rPr>
              <a:t>da vode </a:t>
            </a:r>
            <a:r>
              <a:rPr lang="hr-HR" sz="3200" dirty="0">
                <a:solidFill>
                  <a:srgbClr val="0070C0"/>
                </a:solidFill>
              </a:rPr>
              <a:t>zdraviji </a:t>
            </a:r>
            <a:r>
              <a:rPr lang="hr-HR" sz="3200" dirty="0" smtClean="0">
                <a:solidFill>
                  <a:srgbClr val="0070C0"/>
                </a:solidFill>
              </a:rPr>
              <a:t>način život</a:t>
            </a:r>
            <a:endParaRPr lang="en-GB" sz="3200" dirty="0">
              <a:solidFill>
                <a:srgbClr val="0070C0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90C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71" y="215144"/>
            <a:ext cx="2211257" cy="1110235"/>
          </a:xfrm>
          <a:prstGeom prst="rect">
            <a:avLst/>
          </a:prstGeom>
        </p:spPr>
      </p:pic>
      <p:pic>
        <p:nvPicPr>
          <p:cNvPr id="33" name="Picture 6" descr="Image result for maggi kochstudio kids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9" t="9492" r="9265" b="5992"/>
          <a:stretch/>
        </p:blipFill>
        <p:spPr bwMode="auto">
          <a:xfrm>
            <a:off x="8018029" y="3925019"/>
            <a:ext cx="3199612" cy="19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361" r="29102" b="2"/>
          <a:stretch/>
        </p:blipFill>
        <p:spPr>
          <a:xfrm>
            <a:off x="623188" y="2068327"/>
            <a:ext cx="3194117" cy="378822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44308" y="1223181"/>
            <a:ext cx="269479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fr-FR"/>
            </a:defPPr>
            <a:lvl1pPr algn="ctr">
              <a:defRPr sz="11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400" dirty="0" smtClean="0">
                <a:solidFill>
                  <a:srgbClr val="000000"/>
                </a:solidFill>
                <a:latin typeface="Arial"/>
              </a:rPr>
              <a:t>Graditi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dijeliti i primjeniti znanja iz područja prehrane i preh. tehnologije</a:t>
            </a:r>
            <a:r>
              <a:rPr kumimoji="0" lang="hr-HR" sz="1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60566" y="1336666"/>
            <a:ext cx="2263716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fr-FR"/>
            </a:defPPr>
            <a:lvl1pPr algn="ctr">
              <a:defRPr sz="11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pirirati</a:t>
            </a:r>
            <a:r>
              <a:rPr kumimoji="0" lang="hr-HR" sz="1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obitelji ka stvaranju zdravih životnih navika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49643" y="1505308"/>
            <a:ext cx="220038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fr-FR"/>
            </a:defPPr>
            <a:lvl1pPr algn="ctr">
              <a:defRPr sz="11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sigurati</a:t>
            </a:r>
            <a:r>
              <a:rPr kumimoji="0" lang="hr-HR" sz="1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ukusne i zdravije izbore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35761" y="2088444"/>
            <a:ext cx="3131283" cy="375770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401415" y="3466715"/>
            <a:ext cx="1470085" cy="1441041"/>
            <a:chOff x="5586984" y="2990608"/>
            <a:chExt cx="1470085" cy="144104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7"/>
            <a:srcRect t="14869" r="15116"/>
            <a:stretch/>
          </p:blipFill>
          <p:spPr>
            <a:xfrm>
              <a:off x="5692807" y="2990608"/>
              <a:ext cx="1364262" cy="1345317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5586984" y="4267161"/>
              <a:ext cx="167999" cy="164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21247" r="9486" b="21590"/>
          <a:stretch/>
        </p:blipFill>
        <p:spPr>
          <a:xfrm>
            <a:off x="4793180" y="4906164"/>
            <a:ext cx="1298890" cy="91150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4044" y="2092721"/>
            <a:ext cx="833000" cy="1480452"/>
          </a:xfrm>
          <a:prstGeom prst="rect">
            <a:avLst/>
          </a:prstGeom>
        </p:spPr>
      </p:pic>
      <p:pic>
        <p:nvPicPr>
          <p:cNvPr id="49" name="Picture 48"/>
          <p:cNvPicPr/>
          <p:nvPr/>
        </p:nvPicPr>
        <p:blipFill rotWithShape="1">
          <a:blip r:embed="rId10"/>
          <a:srcRect l="34194" t="12200" r="34274" b="13250"/>
          <a:stretch/>
        </p:blipFill>
        <p:spPr bwMode="auto">
          <a:xfrm>
            <a:off x="6243107" y="3821925"/>
            <a:ext cx="1122089" cy="1702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018029" y="5869915"/>
            <a:ext cx="323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solidFill>
                  <a:srgbClr val="0090C8"/>
                </a:solidFill>
                <a:latin typeface="Arial"/>
              </a:rPr>
              <a:t>Programi o prehrani 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solidFill>
                  <a:srgbClr val="0090C8"/>
                </a:solidFill>
                <a:latin typeface="Arial"/>
              </a:rPr>
              <a:t>tjelesnoj aktivnosti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90C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227067" y="6332526"/>
            <a:ext cx="2730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</a:t>
            </a: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dodatne usluge / savjetovanja kroz brandove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90C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13540" y="5867223"/>
            <a:ext cx="2339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Reformulacije / Inovacije proizvoda za djecu i roditelje / obitelji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90C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1278" y="5872869"/>
            <a:ext cx="3736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Rzumjevanje</a:t>
            </a:r>
            <a:r>
              <a:rPr kumimoji="0" lang="hr-HR" sz="1400" b="0" i="0" u="none" strike="noStrike" kern="1200" cap="none" spc="0" normalizeH="0" noProof="0" dirty="0" smtClean="0">
                <a:ln>
                  <a:noFill/>
                </a:ln>
                <a:solidFill>
                  <a:srgbClr val="009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potrošača / mapiranje nutritivnih potreba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90C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Picture 4">
            <a:extLst>
              <a:ext uri="{FF2B5EF4-FFF2-40B4-BE49-F238E27FC236}">
                <a16:creationId xmlns:a16="http://schemas.microsoft.com/office/drawing/2014/main" id="{FA5030F5-D7F1-4836-A00F-53D73F4683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396" t="11428" r="27239" b="4872"/>
          <a:stretch/>
        </p:blipFill>
        <p:spPr>
          <a:xfrm>
            <a:off x="4442301" y="2203830"/>
            <a:ext cx="779960" cy="1272565"/>
          </a:xfrm>
          <a:prstGeom prst="rect">
            <a:avLst/>
          </a:prstGeom>
        </p:spPr>
      </p:pic>
      <p:pic>
        <p:nvPicPr>
          <p:cNvPr id="55" name="Picture 2" descr="image00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33" y="2413901"/>
            <a:ext cx="1126038" cy="123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3"/>
          <a:stretch/>
        </p:blipFill>
        <p:spPr>
          <a:xfrm>
            <a:off x="8018030" y="2088690"/>
            <a:ext cx="3199612" cy="1938618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>
            <a:off x="8018029" y="4027308"/>
            <a:ext cx="31996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0640451" y="2088444"/>
            <a:ext cx="837529" cy="375770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282" y="2129963"/>
            <a:ext cx="609457" cy="609457"/>
          </a:xfrm>
          <a:prstGeom prst="rect">
            <a:avLst/>
          </a:prstGeom>
        </p:spPr>
      </p:pic>
      <p:pic>
        <p:nvPicPr>
          <p:cNvPr id="60" name="Image 13" descr="P_MAGG006_MAGGI_MP_EXE_LOGO_CMJN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6" t="6120" r="9340" b="14674"/>
          <a:stretch/>
        </p:blipFill>
        <p:spPr>
          <a:xfrm rot="21171674">
            <a:off x="10789757" y="4003385"/>
            <a:ext cx="513115" cy="306953"/>
          </a:xfrm>
          <a:prstGeom prst="roundRect">
            <a:avLst>
              <a:gd name="adj" fmla="val 11294"/>
            </a:avLst>
          </a:prstGeom>
          <a:noFill/>
          <a:ln>
            <a:noFill/>
          </a:ln>
          <a:effectLst>
            <a:outerShdw blurRad="177800" dist="127000" dir="2700000" algn="tl" rotWithShape="0">
              <a:prstClr val="black">
                <a:alpha val="26000"/>
              </a:prstClr>
            </a:outerShd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331" y="5413511"/>
            <a:ext cx="370492" cy="37049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0" b="18903"/>
          <a:stretch/>
        </p:blipFill>
        <p:spPr>
          <a:xfrm>
            <a:off x="10749490" y="4995146"/>
            <a:ext cx="663199" cy="316500"/>
          </a:xfrm>
          <a:prstGeom prst="rect">
            <a:avLst/>
          </a:prstGeom>
        </p:spPr>
      </p:pic>
      <p:pic>
        <p:nvPicPr>
          <p:cNvPr id="63" name="Content Placeholder 7"/>
          <p:cNvPicPr>
            <a:picLocks noChangeAspect="1"/>
          </p:cNvPicPr>
          <p:nvPr/>
        </p:nvPicPr>
        <p:blipFill rotWithShape="1">
          <a:blip r:embed="rId18"/>
          <a:srcRect r="68381"/>
          <a:stretch/>
        </p:blipFill>
        <p:spPr bwMode="gray">
          <a:xfrm>
            <a:off x="10806012" y="4547799"/>
            <a:ext cx="456228" cy="29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331" y="3402121"/>
            <a:ext cx="403909" cy="40390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535" y="2809313"/>
            <a:ext cx="569187" cy="37452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3568" y="5985984"/>
            <a:ext cx="12068432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dirty="0" smtClean="0">
                <a:solidFill>
                  <a:srgbClr val="0070C0"/>
                </a:solidFill>
                <a:latin typeface="Arial"/>
              </a:rPr>
              <a:t>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936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28"/>
          <p:cNvSpPr/>
          <p:nvPr/>
        </p:nvSpPr>
        <p:spPr>
          <a:xfrm>
            <a:off x="4694238" y="1387475"/>
            <a:ext cx="2640012" cy="4683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hteck 3"/>
          <p:cNvSpPr/>
          <p:nvPr/>
        </p:nvSpPr>
        <p:spPr>
          <a:xfrm>
            <a:off x="1701800" y="1395413"/>
            <a:ext cx="2865438" cy="4810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hteck 29"/>
          <p:cNvSpPr/>
          <p:nvPr/>
        </p:nvSpPr>
        <p:spPr>
          <a:xfrm>
            <a:off x="7583488" y="1385888"/>
            <a:ext cx="2820987" cy="4683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hteck 65"/>
          <p:cNvSpPr/>
          <p:nvPr/>
        </p:nvSpPr>
        <p:spPr>
          <a:xfrm>
            <a:off x="1665288" y="1500188"/>
            <a:ext cx="2063750" cy="30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Arial"/>
              </a:rPr>
              <a:t>BOSNIA &amp; HERZEGOVINA 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 Unicode MS" pitchFamily="34" charset="-128"/>
              <a:cs typeface="Arial"/>
            </a:endParaRPr>
          </a:p>
        </p:txBody>
      </p:sp>
      <p:sp>
        <p:nvSpPr>
          <p:cNvPr id="21" name="Rechteck 66"/>
          <p:cNvSpPr/>
          <p:nvPr/>
        </p:nvSpPr>
        <p:spPr>
          <a:xfrm>
            <a:off x="4810125" y="1485900"/>
            <a:ext cx="1166813" cy="300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Arial"/>
              </a:rPr>
              <a:t>SRBIJA 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 Unicode MS" pitchFamily="34" charset="-128"/>
              <a:cs typeface="Arial"/>
            </a:endParaRPr>
          </a:p>
        </p:txBody>
      </p:sp>
      <p:sp>
        <p:nvSpPr>
          <p:cNvPr id="22" name="Rechteck 67"/>
          <p:cNvSpPr/>
          <p:nvPr/>
        </p:nvSpPr>
        <p:spPr>
          <a:xfrm>
            <a:off x="7586663" y="1477963"/>
            <a:ext cx="1354137" cy="30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Arial"/>
              </a:rPr>
              <a:t>HRVATSKA  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 Unicode MS" pitchFamily="34" charset="-128"/>
              <a:cs typeface="Arial"/>
            </a:endParaRPr>
          </a:p>
        </p:txBody>
      </p:sp>
      <p:sp>
        <p:nvSpPr>
          <p:cNvPr id="30" name="Rechteck 24"/>
          <p:cNvSpPr/>
          <p:nvPr/>
        </p:nvSpPr>
        <p:spPr>
          <a:xfrm>
            <a:off x="2262188" y="4411663"/>
            <a:ext cx="938212" cy="715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 Unicode MS" pitchFamily="34" charset="-128"/>
              <a:cs typeface="+mn-cs"/>
            </a:endParaRPr>
          </a:p>
        </p:txBody>
      </p:sp>
      <p:sp>
        <p:nvSpPr>
          <p:cNvPr id="71690" name="Rectangle 5"/>
          <p:cNvSpPr>
            <a:spLocks noChangeArrowheads="1"/>
          </p:cNvSpPr>
          <p:nvPr/>
        </p:nvSpPr>
        <p:spPr bwMode="auto">
          <a:xfrm>
            <a:off x="461169" y="201980"/>
            <a:ext cx="946106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en-US" sz="2800" dirty="0">
                <a:solidFill>
                  <a:srgbClr val="E927C4"/>
                </a:solidFill>
                <a:ea typeface="Arial Unicode MS"/>
                <a:cs typeface="Arial" panose="020B0604020202020204" pitchFamily="34" charset="0"/>
              </a:rPr>
              <a:t>8</a:t>
            </a:r>
            <a:r>
              <a:rPr kumimoji="0" lang="hr-H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927C4"/>
                </a:solidFill>
                <a:effectLst/>
                <a:uLnTx/>
                <a:uFillTx/>
                <a:latin typeface="Calibri" panose="020F0502020204030204" pitchFamily="34" charset="0"/>
                <a:ea typeface="Arial Unicode MS"/>
                <a:cs typeface="Arial" panose="020B0604020202020204" pitchFamily="34" charset="0"/>
              </a:rPr>
              <a:t>. sezona – školska godina 2018/19.  - više od 9.000 djece   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E927C4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Arial" panose="020B0604020202020204" pitchFamily="34" charset="0"/>
            </a:endParaRPr>
          </a:p>
        </p:txBody>
      </p:sp>
      <p:pic>
        <p:nvPicPr>
          <p:cNvPr id="7169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920875"/>
            <a:ext cx="11668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4178300"/>
            <a:ext cx="94932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1922463"/>
            <a:ext cx="11493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4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4133850"/>
            <a:ext cx="17256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752725"/>
            <a:ext cx="96678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2762250"/>
            <a:ext cx="6477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7" name="Picture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3830638"/>
            <a:ext cx="1400175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8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898650"/>
            <a:ext cx="1500187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9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2008188"/>
            <a:ext cx="157956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0" name="Pictur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984375"/>
            <a:ext cx="11303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1" name="Picture 5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938463"/>
            <a:ext cx="241141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3759200"/>
            <a:ext cx="1576387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3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713" y="1906588"/>
            <a:ext cx="1020762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4" name="Pictur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3833813"/>
            <a:ext cx="9382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5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2752725"/>
            <a:ext cx="135255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6" name="Picture 6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50" y="3925888"/>
            <a:ext cx="12223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7" name="Picture 3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2846388"/>
            <a:ext cx="1182688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8" name="Pictur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" b="33607"/>
          <a:stretch>
            <a:fillRect/>
          </a:stretch>
        </p:blipFill>
        <p:spPr bwMode="auto">
          <a:xfrm>
            <a:off x="6635750" y="2644775"/>
            <a:ext cx="6985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93225" y="1431925"/>
            <a:ext cx="111125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130  škola  </a:t>
            </a: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6300 djece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00788" y="1443038"/>
            <a:ext cx="976312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83 škole </a:t>
            </a: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6330 djece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79813" y="1438275"/>
            <a:ext cx="930275" cy="414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2500 kids </a:t>
            </a:r>
          </a:p>
          <a:p>
            <a:pPr marL="128588" marR="0" lvl="0" indent="-128588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31 school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/>
          <a:srcRect b="26613"/>
          <a:stretch/>
        </p:blipFill>
        <p:spPr>
          <a:xfrm>
            <a:off x="409792" y="914768"/>
            <a:ext cx="11134291" cy="4361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0747" y="5320786"/>
            <a:ext cx="3039762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 smtClean="0">
                <a:solidFill>
                  <a:srgbClr val="0070C0"/>
                </a:solidFill>
              </a:rPr>
              <a:t>140 škola </a:t>
            </a:r>
          </a:p>
          <a:p>
            <a:pPr algn="ctr"/>
            <a:r>
              <a:rPr lang="hr-HR" sz="2000" dirty="0" smtClean="0">
                <a:solidFill>
                  <a:srgbClr val="0070C0"/>
                </a:solidFill>
              </a:rPr>
              <a:t>6.500 djece 7.ih</a:t>
            </a:r>
          </a:p>
          <a:p>
            <a:pPr algn="ctr"/>
            <a:r>
              <a:rPr lang="hr-HR" sz="2000" dirty="0" smtClean="0">
                <a:solidFill>
                  <a:srgbClr val="0070C0"/>
                </a:solidFill>
              </a:rPr>
              <a:t>+ 3.000 iz USŠ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07310" y="5033081"/>
            <a:ext cx="216878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1600" dirty="0"/>
              <a:t>9</a:t>
            </a:r>
            <a:r>
              <a:rPr lang="hr-HR" sz="1600" dirty="0" smtClean="0"/>
              <a:t>0 škola </a:t>
            </a:r>
          </a:p>
          <a:p>
            <a:pPr algn="ctr"/>
            <a:r>
              <a:rPr lang="hr-HR" sz="1600" dirty="0" smtClean="0"/>
              <a:t>6.700 djece 7.ih</a:t>
            </a:r>
          </a:p>
          <a:p>
            <a:pPr algn="ctr"/>
            <a:r>
              <a:rPr lang="hr-HR" sz="1600" dirty="0" smtClean="0"/>
              <a:t>+ 13.000 3.i 4.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43001" y="6211934"/>
            <a:ext cx="8292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 smtClean="0">
                <a:solidFill>
                  <a:srgbClr val="0070C0"/>
                </a:solidFill>
              </a:rPr>
              <a:t>59.000</a:t>
            </a:r>
            <a:r>
              <a:rPr lang="hr-HR" sz="2000" dirty="0" smtClean="0">
                <a:solidFill>
                  <a:srgbClr val="0070C0"/>
                </a:solidFill>
              </a:rPr>
              <a:t> djece od 2011 do 2017  +  više od </a:t>
            </a:r>
            <a:r>
              <a:rPr lang="hr-HR" sz="2800" dirty="0" smtClean="0">
                <a:solidFill>
                  <a:srgbClr val="0070C0"/>
                </a:solidFill>
              </a:rPr>
              <a:t>31.000</a:t>
            </a:r>
            <a:r>
              <a:rPr lang="hr-HR" sz="2000" dirty="0" smtClean="0">
                <a:solidFill>
                  <a:srgbClr val="0070C0"/>
                </a:solidFill>
              </a:rPr>
              <a:t> u novoj sezoni 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30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5" y="259822"/>
            <a:ext cx="7281746" cy="5461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24887"/>
          <a:stretch/>
        </p:blipFill>
        <p:spPr>
          <a:xfrm>
            <a:off x="10588320" y="291027"/>
            <a:ext cx="1068934" cy="7019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1" y="4114800"/>
            <a:ext cx="2596922" cy="2596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552" y="241812"/>
            <a:ext cx="3208445" cy="15024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9487" y="4455684"/>
            <a:ext cx="1926489" cy="17913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dirty="0" smtClean="0">
                <a:solidFill>
                  <a:srgbClr val="FFFF00"/>
                </a:solidFill>
              </a:rPr>
              <a:t>Hvala na pažnji 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74" y="2616437"/>
            <a:ext cx="5460380" cy="4095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9375" y="224710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24.6. 2018. u planinama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6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972" y="317244"/>
            <a:ext cx="10527957" cy="1450251"/>
          </a:xfrm>
        </p:spPr>
        <p:txBody>
          <a:bodyPr>
            <a:noAutofit/>
          </a:bodyPr>
          <a:lstStyle/>
          <a:p>
            <a:r>
              <a:rPr lang="hr-HR" sz="3600" b="1" dirty="0" smtClean="0">
                <a:solidFill>
                  <a:srgbClr val="263D7C"/>
                </a:solidFill>
              </a:rPr>
              <a:t>Uloga prehrane u prvih 1000 dana je ključna za daljnji razvoj čovjeka i daje nam bolje / lošije opcije u odrasloj dobi  - znanost  EPIGENETIKA </a:t>
            </a:r>
            <a:endParaRPr lang="fr-CH" sz="3600" b="1" dirty="0">
              <a:solidFill>
                <a:srgbClr val="263D7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9687" y="2056358"/>
            <a:ext cx="1375867" cy="1296144"/>
            <a:chOff x="1551607" y="1484784"/>
            <a:chExt cx="1375867" cy="1296144"/>
          </a:xfrm>
        </p:grpSpPr>
        <p:sp>
          <p:nvSpPr>
            <p:cNvPr id="4" name="Rounded Rectangle 3"/>
            <p:cNvSpPr/>
            <p:nvPr/>
          </p:nvSpPr>
          <p:spPr>
            <a:xfrm>
              <a:off x="1551607" y="1484784"/>
              <a:ext cx="1375867" cy="1296144"/>
            </a:xfrm>
            <a:prstGeom prst="roundRect">
              <a:avLst>
                <a:gd name="adj" fmla="val 11560"/>
              </a:avLst>
            </a:prstGeom>
            <a:solidFill>
              <a:srgbClr val="A8BF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CH" dirty="0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404" y="1536080"/>
              <a:ext cx="676271" cy="1193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Plus 5"/>
          <p:cNvSpPr/>
          <p:nvPr/>
        </p:nvSpPr>
        <p:spPr>
          <a:xfrm>
            <a:off x="4345387" y="2566442"/>
            <a:ext cx="360000" cy="360000"/>
          </a:xfrm>
          <a:prstGeom prst="mathPlus">
            <a:avLst>
              <a:gd name="adj1" fmla="val 23902"/>
            </a:avLst>
          </a:prstGeom>
          <a:solidFill>
            <a:srgbClr val="A8B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CH" dirty="0">
              <a:solidFill>
                <a:prstClr val="white"/>
              </a:solidFill>
            </a:endParaRPr>
          </a:p>
        </p:txBody>
      </p:sp>
      <p:sp>
        <p:nvSpPr>
          <p:cNvPr id="7" name="Plus 6"/>
          <p:cNvSpPr/>
          <p:nvPr/>
        </p:nvSpPr>
        <p:spPr>
          <a:xfrm>
            <a:off x="6680922" y="2566442"/>
            <a:ext cx="360000" cy="360000"/>
          </a:xfrm>
          <a:prstGeom prst="mathPlus">
            <a:avLst>
              <a:gd name="adj1" fmla="val 23902"/>
            </a:avLst>
          </a:prstGeom>
          <a:solidFill>
            <a:srgbClr val="A8B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CH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05222" y="2056358"/>
            <a:ext cx="1375867" cy="1296144"/>
            <a:chOff x="3887142" y="1484784"/>
            <a:chExt cx="1375867" cy="1296144"/>
          </a:xfrm>
        </p:grpSpPr>
        <p:sp>
          <p:nvSpPr>
            <p:cNvPr id="9" name="Rounded Rectangle 8"/>
            <p:cNvSpPr/>
            <p:nvPr/>
          </p:nvSpPr>
          <p:spPr>
            <a:xfrm>
              <a:off x="3887142" y="1484784"/>
              <a:ext cx="1375867" cy="1296144"/>
            </a:xfrm>
            <a:prstGeom prst="roundRect">
              <a:avLst>
                <a:gd name="adj" fmla="val 11560"/>
              </a:avLst>
            </a:prstGeom>
            <a:solidFill>
              <a:srgbClr val="A8BF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CH" dirty="0">
                <a:solidFill>
                  <a:prstClr val="white"/>
                </a:solidFill>
              </a:endParaRPr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286" y="1536080"/>
              <a:ext cx="775577" cy="1193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340756" y="2056358"/>
            <a:ext cx="1375867" cy="1296144"/>
            <a:chOff x="6222676" y="1484784"/>
            <a:chExt cx="1375867" cy="1296144"/>
          </a:xfrm>
        </p:grpSpPr>
        <p:sp>
          <p:nvSpPr>
            <p:cNvPr id="12" name="Rounded Rectangle 11"/>
            <p:cNvSpPr/>
            <p:nvPr/>
          </p:nvSpPr>
          <p:spPr>
            <a:xfrm>
              <a:off x="6222676" y="1484784"/>
              <a:ext cx="1375867" cy="1296144"/>
            </a:xfrm>
            <a:prstGeom prst="roundRect">
              <a:avLst>
                <a:gd name="adj" fmla="val 11560"/>
              </a:avLst>
            </a:prstGeom>
            <a:solidFill>
              <a:srgbClr val="A8BF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fr-CH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2924" y="1617123"/>
              <a:ext cx="875369" cy="1031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2695098" y="3455436"/>
            <a:ext cx="1325042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60000"/>
              </a:lnSpc>
            </a:pPr>
            <a:r>
              <a:rPr lang="pt-PT" sz="2800" b="1" dirty="0">
                <a:solidFill>
                  <a:srgbClr val="007E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270</a:t>
            </a:r>
          </a:p>
          <a:p>
            <a:pPr algn="ctr" defTabSz="457200">
              <a:lnSpc>
                <a:spcPct val="60000"/>
              </a:lnSpc>
            </a:pPr>
            <a:r>
              <a:rPr lang="pt-PT" sz="1600" spc="-80" dirty="0" smtClean="0">
                <a:solidFill>
                  <a:srgbClr val="007E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r>
              <a:rPr lang="hr-HR" sz="1600" spc="-80" dirty="0" smtClean="0">
                <a:solidFill>
                  <a:srgbClr val="007E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trudnoće </a:t>
            </a:r>
            <a:endParaRPr lang="fr-CH" sz="1600" spc="-80" dirty="0">
              <a:solidFill>
                <a:srgbClr val="007EB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9681" y="3455436"/>
            <a:ext cx="1006942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60000"/>
              </a:lnSpc>
            </a:pPr>
            <a:r>
              <a:rPr lang="pt-PT" sz="2800" b="1" dirty="0">
                <a:solidFill>
                  <a:srgbClr val="007E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365</a:t>
            </a:r>
          </a:p>
          <a:p>
            <a:pPr algn="ctr" defTabSz="457200">
              <a:lnSpc>
                <a:spcPct val="60000"/>
              </a:lnSpc>
            </a:pPr>
            <a:r>
              <a:rPr lang="pt-PT" sz="1600" spc="-80" dirty="0" smtClean="0">
                <a:solidFill>
                  <a:srgbClr val="007E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r>
              <a:rPr lang="hr-HR" sz="1600" spc="-80" dirty="0" smtClean="0">
                <a:solidFill>
                  <a:srgbClr val="007E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u 1.g.</a:t>
            </a:r>
            <a:endParaRPr lang="fr-CH" sz="1600" spc="-80" dirty="0">
              <a:solidFill>
                <a:srgbClr val="007EB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bgerundetes Rechteck 22"/>
          <p:cNvSpPr/>
          <p:nvPr/>
        </p:nvSpPr>
        <p:spPr>
          <a:xfrm>
            <a:off x="2669686" y="4163303"/>
            <a:ext cx="6048672" cy="1134166"/>
          </a:xfrm>
          <a:prstGeom prst="roundRect">
            <a:avLst/>
          </a:prstGeom>
          <a:solidFill>
            <a:srgbClr val="007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algn="ctr" defTabSz="457200">
              <a:lnSpc>
                <a:spcPct val="80000"/>
              </a:lnSpc>
            </a:pPr>
            <a:r>
              <a:rPr lang="hr-HR" sz="32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Prvih </a:t>
            </a:r>
            <a:r>
              <a:rPr lang="en-GB" sz="32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1000 da</a:t>
            </a:r>
            <a:r>
              <a:rPr lang="hr-HR" sz="3200" b="1" dirty="0" smtClean="0">
                <a:solidFill>
                  <a:prstClr val="white"/>
                </a:solidFill>
                <a:cs typeface="Calibri" panose="020F0502020204030204" pitchFamily="34" charset="0"/>
              </a:rPr>
              <a:t>na </a:t>
            </a:r>
            <a:endParaRPr lang="en-GB" sz="3200" b="1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marL="0" lvl="1" algn="ctr" defTabSz="457200">
              <a:lnSpc>
                <a:spcPct val="80000"/>
              </a:lnSpc>
            </a:pPr>
            <a:r>
              <a:rPr lang="hr-HR" sz="2400" dirty="0" smtClean="0">
                <a:solidFill>
                  <a:prstClr val="white"/>
                </a:solidFill>
                <a:cs typeface="Calibri" panose="020F0502020204030204" pitchFamily="34" charset="0"/>
              </a:rPr>
              <a:t>Ima cjeloživotni utjecaj na niz aspekata našeg zdravlja u budućnosti </a:t>
            </a:r>
            <a:endParaRPr lang="en-GB" sz="24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44399" y="5297469"/>
            <a:ext cx="4862531" cy="1015638"/>
            <a:chOff x="2360359" y="4797903"/>
            <a:chExt cx="4862531" cy="1015638"/>
          </a:xfrm>
        </p:grpSpPr>
        <p:sp>
          <p:nvSpPr>
            <p:cNvPr id="19" name="ZoneTexte 14"/>
            <p:cNvSpPr txBox="1"/>
            <p:nvPr/>
          </p:nvSpPr>
          <p:spPr>
            <a:xfrm>
              <a:off x="2360359" y="5325921"/>
              <a:ext cx="1295814" cy="340785"/>
            </a:xfrm>
            <a:prstGeom prst="rect">
              <a:avLst/>
            </a:prstGeom>
            <a:noFill/>
          </p:spPr>
          <p:txBody>
            <a:bodyPr wrap="square" tIns="108000" rtlCol="0">
              <a:spAutoFit/>
            </a:bodyPr>
            <a:lstStyle>
              <a:defPPr>
                <a:defRPr lang="de-DE"/>
              </a:defPPr>
              <a:lvl1pPr algn="ctr">
                <a:lnSpc>
                  <a:spcPct val="60000"/>
                </a:lnSpc>
                <a:defRPr sz="2800" b="1">
                  <a:solidFill>
                    <a:srgbClr val="6A91E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defTabSz="457200"/>
              <a:r>
                <a:rPr lang="en-GB" sz="1800" dirty="0" err="1" smtClean="0">
                  <a:solidFill>
                    <a:srgbClr val="007EB0"/>
                  </a:solidFill>
                </a:rPr>
                <a:t>Im</a:t>
              </a:r>
              <a:r>
                <a:rPr lang="hr-HR" sz="1800" dirty="0" smtClean="0">
                  <a:solidFill>
                    <a:srgbClr val="007EB0"/>
                  </a:solidFill>
                </a:rPr>
                <a:t>unitet</a:t>
              </a:r>
              <a:endParaRPr lang="en-GB" sz="1800" dirty="0">
                <a:solidFill>
                  <a:srgbClr val="007EB0"/>
                </a:solidFill>
              </a:endParaRPr>
            </a:p>
          </p:txBody>
        </p:sp>
        <p:sp>
          <p:nvSpPr>
            <p:cNvPr id="20" name="ZoneTexte 14"/>
            <p:cNvSpPr txBox="1"/>
            <p:nvPr/>
          </p:nvSpPr>
          <p:spPr>
            <a:xfrm>
              <a:off x="3782969" y="5325921"/>
              <a:ext cx="1751262" cy="487620"/>
            </a:xfrm>
            <a:prstGeom prst="rect">
              <a:avLst/>
            </a:prstGeom>
            <a:noFill/>
          </p:spPr>
          <p:txBody>
            <a:bodyPr wrap="square" tIns="108000" rtlCol="0">
              <a:spAutoFit/>
            </a:bodyPr>
            <a:lstStyle>
              <a:defPPr>
                <a:defRPr lang="de-DE"/>
              </a:defPPr>
              <a:lvl1pPr algn="ctr">
                <a:lnSpc>
                  <a:spcPct val="60000"/>
                </a:lnSpc>
                <a:defRPr sz="2800" b="1">
                  <a:solidFill>
                    <a:srgbClr val="6A91E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defTabSz="457200"/>
              <a:r>
                <a:rPr lang="hr-HR" sz="1800" dirty="0" smtClean="0">
                  <a:solidFill>
                    <a:srgbClr val="007EB0"/>
                  </a:solidFill>
                </a:rPr>
                <a:t>Kognitivni razvoj </a:t>
              </a:r>
              <a:endParaRPr lang="en-GB" sz="1800" dirty="0">
                <a:solidFill>
                  <a:srgbClr val="007EB0"/>
                </a:solidFill>
              </a:endParaRPr>
            </a:p>
          </p:txBody>
        </p:sp>
        <p:sp>
          <p:nvSpPr>
            <p:cNvPr id="21" name="ZoneTexte 14"/>
            <p:cNvSpPr txBox="1"/>
            <p:nvPr/>
          </p:nvSpPr>
          <p:spPr>
            <a:xfrm>
              <a:off x="5661026" y="5325921"/>
              <a:ext cx="1561864" cy="487620"/>
            </a:xfrm>
            <a:prstGeom prst="rect">
              <a:avLst/>
            </a:prstGeom>
            <a:noFill/>
          </p:spPr>
          <p:txBody>
            <a:bodyPr wrap="square" tIns="108000" rtlCol="0">
              <a:spAutoFit/>
            </a:bodyPr>
            <a:lstStyle>
              <a:defPPr>
                <a:defRPr lang="de-DE"/>
              </a:defPPr>
              <a:lvl1pPr algn="ctr">
                <a:lnSpc>
                  <a:spcPct val="60000"/>
                </a:lnSpc>
                <a:defRPr sz="2800" b="1">
                  <a:solidFill>
                    <a:srgbClr val="6A91E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defTabSz="457200"/>
              <a:r>
                <a:rPr lang="en-GB" sz="1800" dirty="0" err="1" smtClean="0">
                  <a:solidFill>
                    <a:srgbClr val="007EB0"/>
                  </a:solidFill>
                </a:rPr>
                <a:t>Metaboli</a:t>
              </a:r>
              <a:r>
                <a:rPr lang="hr-HR" sz="1800" dirty="0" smtClean="0">
                  <a:solidFill>
                    <a:srgbClr val="007EB0"/>
                  </a:solidFill>
                </a:rPr>
                <a:t>čko programiranje </a:t>
              </a:r>
              <a:endParaRPr lang="en-GB" sz="1800" dirty="0">
                <a:solidFill>
                  <a:srgbClr val="007EB0"/>
                </a:solidFill>
              </a:endParaRPr>
            </a:p>
          </p:txBody>
        </p:sp>
        <p:cxnSp>
          <p:nvCxnSpPr>
            <p:cNvPr id="23" name="Elbow Connector 29"/>
            <p:cNvCxnSpPr>
              <a:stCxn id="17" idx="2"/>
              <a:endCxn id="19" idx="0"/>
            </p:cNvCxnSpPr>
            <p:nvPr/>
          </p:nvCxnSpPr>
          <p:spPr>
            <a:xfrm rot="5400000">
              <a:off x="3141140" y="4665030"/>
              <a:ext cx="528018" cy="793765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A8BFE8"/>
              </a:solidFill>
              <a:headEnd type="oval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9"/>
            <p:cNvCxnSpPr>
              <a:stCxn id="17" idx="2"/>
              <a:endCxn id="20" idx="0"/>
            </p:cNvCxnSpPr>
            <p:nvPr/>
          </p:nvCxnSpPr>
          <p:spPr>
            <a:xfrm rot="16200000" flipH="1">
              <a:off x="3966306" y="4633627"/>
              <a:ext cx="528018" cy="856569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A8BFE8"/>
              </a:solidFill>
              <a:headEnd type="oval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9"/>
            <p:cNvCxnSpPr>
              <a:stCxn id="17" idx="2"/>
              <a:endCxn id="21" idx="0"/>
            </p:cNvCxnSpPr>
            <p:nvPr/>
          </p:nvCxnSpPr>
          <p:spPr>
            <a:xfrm rot="16200000" flipH="1">
              <a:off x="4791473" y="3808460"/>
              <a:ext cx="528018" cy="2506903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A8BFE8"/>
              </a:solidFill>
              <a:headEnd type="oval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594065" y="5297470"/>
            <a:ext cx="3092006" cy="1181836"/>
            <a:chOff x="710025" y="4797904"/>
            <a:chExt cx="3092006" cy="1181836"/>
          </a:xfrm>
        </p:grpSpPr>
        <p:sp>
          <p:nvSpPr>
            <p:cNvPr id="18" name="ZoneTexte 14"/>
            <p:cNvSpPr txBox="1"/>
            <p:nvPr/>
          </p:nvSpPr>
          <p:spPr>
            <a:xfrm>
              <a:off x="710025" y="5325921"/>
              <a:ext cx="1295814" cy="653819"/>
            </a:xfrm>
            <a:prstGeom prst="rect">
              <a:avLst/>
            </a:prstGeom>
            <a:noFill/>
          </p:spPr>
          <p:txBody>
            <a:bodyPr wrap="square" tIns="108000" rtlCol="0">
              <a:spAutoFit/>
            </a:bodyPr>
            <a:lstStyle>
              <a:defPPr>
                <a:defRPr lang="de-DE"/>
              </a:defPPr>
              <a:lvl1pPr algn="ctr">
                <a:lnSpc>
                  <a:spcPct val="60000"/>
                </a:lnSpc>
                <a:defRPr sz="2800" b="1">
                  <a:solidFill>
                    <a:srgbClr val="6A91E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defTabSz="457200"/>
              <a:r>
                <a:rPr lang="hr-HR" sz="1800" dirty="0" smtClean="0">
                  <a:solidFill>
                    <a:srgbClr val="007EB0"/>
                  </a:solidFill>
                </a:rPr>
                <a:t>Fizički rast i razvoj (rizik debljine)</a:t>
              </a:r>
              <a:endParaRPr lang="en-GB" sz="1800" b="0" dirty="0">
                <a:solidFill>
                  <a:srgbClr val="007EB0"/>
                </a:solidFill>
              </a:endParaRPr>
            </a:p>
          </p:txBody>
        </p:sp>
        <p:cxnSp>
          <p:nvCxnSpPr>
            <p:cNvPr id="22" name="Elbow Connector 29"/>
            <p:cNvCxnSpPr>
              <a:stCxn id="17" idx="2"/>
              <a:endCxn id="18" idx="0"/>
            </p:cNvCxnSpPr>
            <p:nvPr/>
          </p:nvCxnSpPr>
          <p:spPr>
            <a:xfrm rot="5400000">
              <a:off x="2315973" y="3839863"/>
              <a:ext cx="528018" cy="2444099"/>
            </a:xfrm>
            <a:prstGeom prst="curvedConnector3">
              <a:avLst/>
            </a:prstGeom>
            <a:ln w="38100">
              <a:solidFill>
                <a:srgbClr val="A8BFE8"/>
              </a:solidFill>
              <a:headEnd type="oval" w="med" len="me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1750314" y="5914056"/>
            <a:ext cx="720000" cy="662244"/>
            <a:chOff x="693543" y="3352629"/>
            <a:chExt cx="1257784" cy="1158924"/>
          </a:xfrm>
        </p:grpSpPr>
        <p:grpSp>
          <p:nvGrpSpPr>
            <p:cNvPr id="59" name="Group 58"/>
            <p:cNvGrpSpPr/>
            <p:nvPr/>
          </p:nvGrpSpPr>
          <p:grpSpPr>
            <a:xfrm>
              <a:off x="1228958" y="3352629"/>
              <a:ext cx="165702" cy="151744"/>
              <a:chOff x="4520201" y="1981157"/>
              <a:chExt cx="165702" cy="151744"/>
            </a:xfrm>
          </p:grpSpPr>
          <p:sp>
            <p:nvSpPr>
              <p:cNvPr id="81" name="Freeform 80"/>
              <p:cNvSpPr>
                <a:spLocks noChangeAspect="1"/>
              </p:cNvSpPr>
              <p:nvPr/>
            </p:nvSpPr>
            <p:spPr bwMode="gray">
              <a:xfrm>
                <a:off x="4520201" y="1981157"/>
                <a:ext cx="157950" cy="151744"/>
              </a:xfrm>
              <a:custGeom>
                <a:avLst/>
                <a:gdLst>
                  <a:gd name="T0" fmla="*/ 296 w 592"/>
                  <a:gd name="T1" fmla="*/ 0 h 512"/>
                  <a:gd name="T2" fmla="*/ 0 w 592"/>
                  <a:gd name="T3" fmla="*/ 512 h 512"/>
                  <a:gd name="T4" fmla="*/ 592 w 592"/>
                  <a:gd name="T5" fmla="*/ 512 h 512"/>
                  <a:gd name="T6" fmla="*/ 296 w 592"/>
                  <a:gd name="T7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2" h="512">
                    <a:moveTo>
                      <a:pt x="296" y="0"/>
                    </a:moveTo>
                    <a:lnTo>
                      <a:pt x="0" y="512"/>
                    </a:lnTo>
                    <a:lnTo>
                      <a:pt x="592" y="51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21"/>
              <p:cNvSpPr>
                <a:spLocks noChangeAspect="1"/>
              </p:cNvSpPr>
              <p:nvPr/>
            </p:nvSpPr>
            <p:spPr bwMode="gray">
              <a:xfrm>
                <a:off x="4598207" y="1981157"/>
                <a:ext cx="87696" cy="151744"/>
              </a:xfrm>
              <a:custGeom>
                <a:avLst/>
                <a:gdLst>
                  <a:gd name="T0" fmla="*/ 296 w 326"/>
                  <a:gd name="T1" fmla="*/ 512 h 512"/>
                  <a:gd name="T2" fmla="*/ 326 w 326"/>
                  <a:gd name="T3" fmla="*/ 446 h 512"/>
                  <a:gd name="T4" fmla="*/ 0 w 326"/>
                  <a:gd name="T5" fmla="*/ 0 h 512"/>
                  <a:gd name="T6" fmla="*/ 296 w 326"/>
                  <a:gd name="T7" fmla="*/ 51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6" h="512">
                    <a:moveTo>
                      <a:pt x="296" y="512"/>
                    </a:moveTo>
                    <a:lnTo>
                      <a:pt x="326" y="446"/>
                    </a:lnTo>
                    <a:lnTo>
                      <a:pt x="0" y="0"/>
                    </a:lnTo>
                    <a:lnTo>
                      <a:pt x="296" y="5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93543" y="4232646"/>
              <a:ext cx="1257784" cy="278907"/>
              <a:chOff x="2375446" y="4979837"/>
              <a:chExt cx="4121150" cy="936625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2375446" y="4979837"/>
                <a:ext cx="3927475" cy="936625"/>
                <a:chOff x="2375446" y="4979837"/>
                <a:chExt cx="3927475" cy="936625"/>
              </a:xfrm>
            </p:grpSpPr>
            <p:sp>
              <p:nvSpPr>
                <p:cNvPr id="79" name="Freeform 11"/>
                <p:cNvSpPr>
                  <a:spLocks noChangeAspect="1"/>
                </p:cNvSpPr>
                <p:nvPr/>
              </p:nvSpPr>
              <p:spPr bwMode="gray">
                <a:xfrm>
                  <a:off x="2631034" y="4979837"/>
                  <a:ext cx="3581400" cy="434975"/>
                </a:xfrm>
                <a:custGeom>
                  <a:avLst/>
                  <a:gdLst>
                    <a:gd name="T0" fmla="*/ 0 w 4094"/>
                    <a:gd name="T1" fmla="*/ 436 h 436"/>
                    <a:gd name="T2" fmla="*/ 3904 w 4094"/>
                    <a:gd name="T3" fmla="*/ 436 h 436"/>
                    <a:gd name="T4" fmla="*/ 4094 w 4094"/>
                    <a:gd name="T5" fmla="*/ 0 h 436"/>
                    <a:gd name="T6" fmla="*/ 454 w 4094"/>
                    <a:gd name="T7" fmla="*/ 0 h 436"/>
                    <a:gd name="T8" fmla="*/ 0 w 4094"/>
                    <a:gd name="T9" fmla="*/ 436 h 4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94" h="436">
                      <a:moveTo>
                        <a:pt x="0" y="436"/>
                      </a:moveTo>
                      <a:lnTo>
                        <a:pt x="3904" y="436"/>
                      </a:lnTo>
                      <a:lnTo>
                        <a:pt x="4094" y="0"/>
                      </a:lnTo>
                      <a:lnTo>
                        <a:pt x="454" y="0"/>
                      </a:lnTo>
                      <a:lnTo>
                        <a:pt x="0" y="436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F5B9D">
                        <a:gamma/>
                        <a:shade val="55294"/>
                        <a:invGamma/>
                      </a:srgbClr>
                    </a:gs>
                    <a:gs pos="100000">
                      <a:srgbClr val="1F5B9D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464646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/>
                  <a:endParaRPr lang="fr-CH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0" name="Freeform 20"/>
                <p:cNvSpPr>
                  <a:spLocks noChangeAspect="1"/>
                </p:cNvSpPr>
                <p:nvPr/>
              </p:nvSpPr>
              <p:spPr bwMode="gray">
                <a:xfrm>
                  <a:off x="2375446" y="5414812"/>
                  <a:ext cx="3927475" cy="501650"/>
                </a:xfrm>
                <a:custGeom>
                  <a:avLst/>
                  <a:gdLst>
                    <a:gd name="T0" fmla="*/ 0 w 4488"/>
                    <a:gd name="T1" fmla="*/ 507 h 507"/>
                    <a:gd name="T2" fmla="*/ 4488 w 4488"/>
                    <a:gd name="T3" fmla="*/ 507 h 507"/>
                    <a:gd name="T4" fmla="*/ 4196 w 4488"/>
                    <a:gd name="T5" fmla="*/ 0 h 507"/>
                    <a:gd name="T6" fmla="*/ 292 w 4488"/>
                    <a:gd name="T7" fmla="*/ 0 h 507"/>
                    <a:gd name="T8" fmla="*/ 0 w 4488"/>
                    <a:gd name="T9" fmla="*/ 507 h 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88" h="507">
                      <a:moveTo>
                        <a:pt x="0" y="507"/>
                      </a:moveTo>
                      <a:lnTo>
                        <a:pt x="4488" y="507"/>
                      </a:lnTo>
                      <a:lnTo>
                        <a:pt x="4196" y="0"/>
                      </a:lnTo>
                      <a:lnTo>
                        <a:pt x="292" y="0"/>
                      </a:lnTo>
                      <a:lnTo>
                        <a:pt x="0" y="507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CCCC"/>
                    </a:gs>
                    <a:gs pos="100000">
                      <a:srgbClr val="2977CD">
                        <a:gamma/>
                        <a:shade val="78824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algn="ctr" defTabSz="457200"/>
                  <a:endParaRPr lang="fr-CH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8" name="Freeform 26"/>
              <p:cNvSpPr>
                <a:spLocks noChangeAspect="1"/>
              </p:cNvSpPr>
              <p:nvPr/>
            </p:nvSpPr>
            <p:spPr bwMode="gray">
              <a:xfrm>
                <a:off x="6047334" y="4979837"/>
                <a:ext cx="449262" cy="936625"/>
              </a:xfrm>
              <a:custGeom>
                <a:avLst/>
                <a:gdLst>
                  <a:gd name="T0" fmla="*/ 0 w 512"/>
                  <a:gd name="T1" fmla="*/ 436 h 943"/>
                  <a:gd name="T2" fmla="*/ 190 w 512"/>
                  <a:gd name="T3" fmla="*/ 0 h 943"/>
                  <a:gd name="T4" fmla="*/ 512 w 512"/>
                  <a:gd name="T5" fmla="*/ 440 h 943"/>
                  <a:gd name="T6" fmla="*/ 292 w 512"/>
                  <a:gd name="T7" fmla="*/ 943 h 943"/>
                  <a:gd name="T8" fmla="*/ 0 w 512"/>
                  <a:gd name="T9" fmla="*/ 436 h 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943">
                    <a:moveTo>
                      <a:pt x="0" y="436"/>
                    </a:moveTo>
                    <a:lnTo>
                      <a:pt x="190" y="0"/>
                    </a:lnTo>
                    <a:lnTo>
                      <a:pt x="512" y="440"/>
                    </a:lnTo>
                    <a:lnTo>
                      <a:pt x="292" y="943"/>
                    </a:lnTo>
                    <a:lnTo>
                      <a:pt x="0" y="436"/>
                    </a:lnTo>
                    <a:close/>
                  </a:path>
                </a:pathLst>
              </a:custGeom>
              <a:gradFill rotWithShape="1">
                <a:gsLst>
                  <a:gs pos="99000">
                    <a:srgbClr val="205EA2"/>
                  </a:gs>
                  <a:gs pos="1000">
                    <a:srgbClr val="33CCCC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1109251" y="3536798"/>
              <a:ext cx="384700" cy="178689"/>
              <a:chOff x="3737521" y="2643037"/>
              <a:chExt cx="1260475" cy="600075"/>
            </a:xfrm>
          </p:grpSpPr>
          <p:sp>
            <p:nvSpPr>
              <p:cNvPr id="74" name="Freeform 10"/>
              <p:cNvSpPr>
                <a:spLocks noChangeAspect="1"/>
              </p:cNvSpPr>
              <p:nvPr/>
            </p:nvSpPr>
            <p:spPr bwMode="gray">
              <a:xfrm>
                <a:off x="3999459" y="2643037"/>
                <a:ext cx="714375" cy="85725"/>
              </a:xfrm>
              <a:custGeom>
                <a:avLst/>
                <a:gdLst>
                  <a:gd name="T0" fmla="*/ 0 w 818"/>
                  <a:gd name="T1" fmla="*/ 88 h 88"/>
                  <a:gd name="T2" fmla="*/ 780 w 818"/>
                  <a:gd name="T3" fmla="*/ 88 h 88"/>
                  <a:gd name="T4" fmla="*/ 818 w 818"/>
                  <a:gd name="T5" fmla="*/ 0 h 88"/>
                  <a:gd name="T6" fmla="*/ 92 w 818"/>
                  <a:gd name="T7" fmla="*/ 0 h 88"/>
                  <a:gd name="T8" fmla="*/ 0 w 818"/>
                  <a:gd name="T9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88">
                    <a:moveTo>
                      <a:pt x="0" y="88"/>
                    </a:moveTo>
                    <a:lnTo>
                      <a:pt x="780" y="88"/>
                    </a:lnTo>
                    <a:lnTo>
                      <a:pt x="818" y="0"/>
                    </a:lnTo>
                    <a:lnTo>
                      <a:pt x="92" y="0"/>
                    </a:lnTo>
                    <a:lnTo>
                      <a:pt x="0" y="8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F5B9D">
                      <a:gamma/>
                      <a:shade val="55294"/>
                      <a:invGamma/>
                    </a:srgbClr>
                  </a:gs>
                  <a:gs pos="100000">
                    <a:srgbClr val="1F5B9D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6464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18"/>
              <p:cNvSpPr>
                <a:spLocks noChangeAspect="1"/>
              </p:cNvSpPr>
              <p:nvPr/>
            </p:nvSpPr>
            <p:spPr bwMode="gray">
              <a:xfrm>
                <a:off x="3737521" y="2728762"/>
                <a:ext cx="1203325" cy="514350"/>
              </a:xfrm>
              <a:custGeom>
                <a:avLst/>
                <a:gdLst>
                  <a:gd name="T0" fmla="*/ 296 w 1372"/>
                  <a:gd name="T1" fmla="*/ 0 h 515"/>
                  <a:gd name="T2" fmla="*/ 0 w 1372"/>
                  <a:gd name="T3" fmla="*/ 515 h 515"/>
                  <a:gd name="T4" fmla="*/ 1372 w 1372"/>
                  <a:gd name="T5" fmla="*/ 515 h 515"/>
                  <a:gd name="T6" fmla="*/ 1076 w 1372"/>
                  <a:gd name="T7" fmla="*/ 0 h 515"/>
                  <a:gd name="T8" fmla="*/ 296 w 1372"/>
                  <a:gd name="T9" fmla="*/ 0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2" h="515">
                    <a:moveTo>
                      <a:pt x="296" y="0"/>
                    </a:moveTo>
                    <a:lnTo>
                      <a:pt x="0" y="515"/>
                    </a:lnTo>
                    <a:lnTo>
                      <a:pt x="1372" y="515"/>
                    </a:lnTo>
                    <a:lnTo>
                      <a:pt x="1076" y="0"/>
                    </a:lnTo>
                    <a:lnTo>
                      <a:pt x="29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3CCCC"/>
                  </a:gs>
                  <a:gs pos="100000">
                    <a:srgbClr val="2977CD">
                      <a:gamma/>
                      <a:shade val="7882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22"/>
              <p:cNvSpPr>
                <a:spLocks noChangeAspect="1"/>
              </p:cNvSpPr>
              <p:nvPr/>
            </p:nvSpPr>
            <p:spPr bwMode="gray">
              <a:xfrm>
                <a:off x="4682084" y="2643037"/>
                <a:ext cx="315912" cy="600075"/>
              </a:xfrm>
              <a:custGeom>
                <a:avLst/>
                <a:gdLst>
                  <a:gd name="T0" fmla="*/ 0 w 364"/>
                  <a:gd name="T1" fmla="*/ 88 h 603"/>
                  <a:gd name="T2" fmla="*/ 38 w 364"/>
                  <a:gd name="T3" fmla="*/ 0 h 603"/>
                  <a:gd name="T4" fmla="*/ 364 w 364"/>
                  <a:gd name="T5" fmla="*/ 449 h 603"/>
                  <a:gd name="T6" fmla="*/ 298 w 364"/>
                  <a:gd name="T7" fmla="*/ 603 h 603"/>
                  <a:gd name="T8" fmla="*/ 0 w 364"/>
                  <a:gd name="T9" fmla="*/ 88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603">
                    <a:moveTo>
                      <a:pt x="0" y="88"/>
                    </a:moveTo>
                    <a:lnTo>
                      <a:pt x="38" y="0"/>
                    </a:lnTo>
                    <a:lnTo>
                      <a:pt x="364" y="449"/>
                    </a:lnTo>
                    <a:lnTo>
                      <a:pt x="298" y="603"/>
                    </a:lnTo>
                    <a:lnTo>
                      <a:pt x="0" y="88"/>
                    </a:lnTo>
                    <a:close/>
                  </a:path>
                </a:pathLst>
              </a:custGeom>
              <a:gradFill rotWithShape="1">
                <a:gsLst>
                  <a:gs pos="99000">
                    <a:srgbClr val="205EA2"/>
                  </a:gs>
                  <a:gs pos="1000">
                    <a:srgbClr val="33CCCC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796743" y="4058212"/>
              <a:ext cx="1040724" cy="255743"/>
              <a:chOff x="2713584" y="4394050"/>
              <a:chExt cx="3409950" cy="858837"/>
            </a:xfrm>
          </p:grpSpPr>
          <p:sp>
            <p:nvSpPr>
              <p:cNvPr id="71" name="Freeform 12"/>
              <p:cNvSpPr>
                <a:spLocks noChangeAspect="1"/>
              </p:cNvSpPr>
              <p:nvPr/>
            </p:nvSpPr>
            <p:spPr bwMode="gray">
              <a:xfrm>
                <a:off x="2972346" y="4394050"/>
                <a:ext cx="2867025" cy="349250"/>
              </a:xfrm>
              <a:custGeom>
                <a:avLst/>
                <a:gdLst>
                  <a:gd name="T0" fmla="*/ 0 w 3276"/>
                  <a:gd name="T1" fmla="*/ 348 h 348"/>
                  <a:gd name="T2" fmla="*/ 3124 w 3276"/>
                  <a:gd name="T3" fmla="*/ 348 h 348"/>
                  <a:gd name="T4" fmla="*/ 3276 w 3276"/>
                  <a:gd name="T5" fmla="*/ 0 h 348"/>
                  <a:gd name="T6" fmla="*/ 364 w 3276"/>
                  <a:gd name="T7" fmla="*/ 0 h 348"/>
                  <a:gd name="T8" fmla="*/ 0 w 3276"/>
                  <a:gd name="T9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6" h="348">
                    <a:moveTo>
                      <a:pt x="0" y="348"/>
                    </a:moveTo>
                    <a:lnTo>
                      <a:pt x="3124" y="348"/>
                    </a:lnTo>
                    <a:lnTo>
                      <a:pt x="3276" y="0"/>
                    </a:lnTo>
                    <a:lnTo>
                      <a:pt x="364" y="0"/>
                    </a:lnTo>
                    <a:lnTo>
                      <a:pt x="0" y="34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F5B9D">
                      <a:gamma/>
                      <a:shade val="55294"/>
                      <a:invGamma/>
                    </a:srgbClr>
                  </a:gs>
                  <a:gs pos="100000">
                    <a:srgbClr val="1F5B9D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6464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19"/>
              <p:cNvSpPr>
                <a:spLocks noChangeAspect="1"/>
              </p:cNvSpPr>
              <p:nvPr/>
            </p:nvSpPr>
            <p:spPr bwMode="gray">
              <a:xfrm>
                <a:off x="2713584" y="4743300"/>
                <a:ext cx="3254375" cy="509587"/>
              </a:xfrm>
              <a:custGeom>
                <a:avLst/>
                <a:gdLst>
                  <a:gd name="T0" fmla="*/ 0 w 3718"/>
                  <a:gd name="T1" fmla="*/ 514 h 514"/>
                  <a:gd name="T2" fmla="*/ 3718 w 3718"/>
                  <a:gd name="T3" fmla="*/ 514 h 514"/>
                  <a:gd name="T4" fmla="*/ 3420 w 3718"/>
                  <a:gd name="T5" fmla="*/ 0 h 514"/>
                  <a:gd name="T6" fmla="*/ 296 w 3718"/>
                  <a:gd name="T7" fmla="*/ 0 h 514"/>
                  <a:gd name="T8" fmla="*/ 0 w 3718"/>
                  <a:gd name="T9" fmla="*/ 51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18" h="514">
                    <a:moveTo>
                      <a:pt x="0" y="514"/>
                    </a:moveTo>
                    <a:lnTo>
                      <a:pt x="3718" y="514"/>
                    </a:lnTo>
                    <a:lnTo>
                      <a:pt x="3420" y="0"/>
                    </a:lnTo>
                    <a:lnTo>
                      <a:pt x="296" y="0"/>
                    </a:lnTo>
                    <a:lnTo>
                      <a:pt x="0" y="51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3CCCC"/>
                  </a:gs>
                  <a:gs pos="100000">
                    <a:srgbClr val="2977CD">
                      <a:gamma/>
                      <a:shade val="7882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25"/>
              <p:cNvSpPr>
                <a:spLocks noChangeAspect="1"/>
              </p:cNvSpPr>
              <p:nvPr/>
            </p:nvSpPr>
            <p:spPr bwMode="gray">
              <a:xfrm>
                <a:off x="5706021" y="4394050"/>
                <a:ext cx="417513" cy="858837"/>
              </a:xfrm>
              <a:custGeom>
                <a:avLst/>
                <a:gdLst>
                  <a:gd name="T0" fmla="*/ 152 w 478"/>
                  <a:gd name="T1" fmla="*/ 0 h 862"/>
                  <a:gd name="T2" fmla="*/ 0 w 478"/>
                  <a:gd name="T3" fmla="*/ 348 h 862"/>
                  <a:gd name="T4" fmla="*/ 298 w 478"/>
                  <a:gd name="T5" fmla="*/ 862 h 862"/>
                  <a:gd name="T6" fmla="*/ 478 w 478"/>
                  <a:gd name="T7" fmla="*/ 448 h 862"/>
                  <a:gd name="T8" fmla="*/ 152 w 47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8" h="862">
                    <a:moveTo>
                      <a:pt x="152" y="0"/>
                    </a:moveTo>
                    <a:lnTo>
                      <a:pt x="0" y="348"/>
                    </a:lnTo>
                    <a:lnTo>
                      <a:pt x="298" y="862"/>
                    </a:lnTo>
                    <a:lnTo>
                      <a:pt x="478" y="448"/>
                    </a:lnTo>
                    <a:lnTo>
                      <a:pt x="152" y="0"/>
                    </a:lnTo>
                    <a:close/>
                  </a:path>
                </a:pathLst>
              </a:custGeom>
              <a:gradFill rotWithShape="1">
                <a:gsLst>
                  <a:gs pos="99000">
                    <a:srgbClr val="205EA2"/>
                  </a:gs>
                  <a:gs pos="1000">
                    <a:srgbClr val="33CCCC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900913" y="3885195"/>
              <a:ext cx="822211" cy="228798"/>
              <a:chOff x="3054896" y="3813025"/>
              <a:chExt cx="2693988" cy="768350"/>
            </a:xfrm>
          </p:grpSpPr>
          <p:sp>
            <p:nvSpPr>
              <p:cNvPr id="68" name="Freeform 13"/>
              <p:cNvSpPr>
                <a:spLocks noChangeAspect="1"/>
              </p:cNvSpPr>
              <p:nvPr/>
            </p:nvSpPr>
            <p:spPr bwMode="gray">
              <a:xfrm>
                <a:off x="3316834" y="3813025"/>
                <a:ext cx="2147887" cy="261937"/>
              </a:xfrm>
              <a:custGeom>
                <a:avLst/>
                <a:gdLst>
                  <a:gd name="T0" fmla="*/ 0 w 2456"/>
                  <a:gd name="T1" fmla="*/ 262 h 262"/>
                  <a:gd name="T2" fmla="*/ 2342 w 2456"/>
                  <a:gd name="T3" fmla="*/ 262 h 262"/>
                  <a:gd name="T4" fmla="*/ 2456 w 2456"/>
                  <a:gd name="T5" fmla="*/ 0 h 262"/>
                  <a:gd name="T6" fmla="*/ 272 w 2456"/>
                  <a:gd name="T7" fmla="*/ 0 h 262"/>
                  <a:gd name="T8" fmla="*/ 0 w 2456"/>
                  <a:gd name="T9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6" h="262">
                    <a:moveTo>
                      <a:pt x="0" y="262"/>
                    </a:moveTo>
                    <a:lnTo>
                      <a:pt x="2342" y="262"/>
                    </a:lnTo>
                    <a:lnTo>
                      <a:pt x="2456" y="0"/>
                    </a:lnTo>
                    <a:lnTo>
                      <a:pt x="272" y="0"/>
                    </a:lnTo>
                    <a:lnTo>
                      <a:pt x="0" y="26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F5B9D">
                      <a:gamma/>
                      <a:shade val="55294"/>
                      <a:invGamma/>
                    </a:srgbClr>
                  </a:gs>
                  <a:gs pos="100000">
                    <a:srgbClr val="1F5B9D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6464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16"/>
              <p:cNvSpPr>
                <a:spLocks noChangeAspect="1"/>
              </p:cNvSpPr>
              <p:nvPr/>
            </p:nvSpPr>
            <p:spPr bwMode="gray">
              <a:xfrm>
                <a:off x="3054896" y="4074962"/>
                <a:ext cx="2568575" cy="506413"/>
              </a:xfrm>
              <a:custGeom>
                <a:avLst/>
                <a:gdLst>
                  <a:gd name="T0" fmla="*/ 0 w 2936"/>
                  <a:gd name="T1" fmla="*/ 514 h 514"/>
                  <a:gd name="T2" fmla="*/ 2936 w 2936"/>
                  <a:gd name="T3" fmla="*/ 514 h 514"/>
                  <a:gd name="T4" fmla="*/ 2640 w 2936"/>
                  <a:gd name="T5" fmla="*/ 0 h 514"/>
                  <a:gd name="T6" fmla="*/ 298 w 2936"/>
                  <a:gd name="T7" fmla="*/ 0 h 514"/>
                  <a:gd name="T8" fmla="*/ 0 w 2936"/>
                  <a:gd name="T9" fmla="*/ 51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6" h="514">
                    <a:moveTo>
                      <a:pt x="0" y="514"/>
                    </a:moveTo>
                    <a:lnTo>
                      <a:pt x="2936" y="514"/>
                    </a:lnTo>
                    <a:lnTo>
                      <a:pt x="2640" y="0"/>
                    </a:lnTo>
                    <a:lnTo>
                      <a:pt x="298" y="0"/>
                    </a:lnTo>
                    <a:lnTo>
                      <a:pt x="0" y="51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3CCCC"/>
                  </a:gs>
                  <a:gs pos="100000">
                    <a:srgbClr val="2977CD">
                      <a:gamma/>
                      <a:shade val="7882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24"/>
              <p:cNvSpPr>
                <a:spLocks noChangeAspect="1"/>
              </p:cNvSpPr>
              <p:nvPr/>
            </p:nvSpPr>
            <p:spPr bwMode="gray">
              <a:xfrm>
                <a:off x="5364709" y="3813025"/>
                <a:ext cx="384175" cy="768350"/>
              </a:xfrm>
              <a:custGeom>
                <a:avLst/>
                <a:gdLst>
                  <a:gd name="T0" fmla="*/ 0 w 440"/>
                  <a:gd name="T1" fmla="*/ 262 h 776"/>
                  <a:gd name="T2" fmla="*/ 114 w 440"/>
                  <a:gd name="T3" fmla="*/ 0 h 776"/>
                  <a:gd name="T4" fmla="*/ 440 w 440"/>
                  <a:gd name="T5" fmla="*/ 446 h 776"/>
                  <a:gd name="T6" fmla="*/ 296 w 440"/>
                  <a:gd name="T7" fmla="*/ 776 h 776"/>
                  <a:gd name="T8" fmla="*/ 0 w 440"/>
                  <a:gd name="T9" fmla="*/ 26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0" h="776">
                    <a:moveTo>
                      <a:pt x="0" y="262"/>
                    </a:moveTo>
                    <a:lnTo>
                      <a:pt x="114" y="0"/>
                    </a:lnTo>
                    <a:lnTo>
                      <a:pt x="440" y="446"/>
                    </a:lnTo>
                    <a:lnTo>
                      <a:pt x="296" y="776"/>
                    </a:lnTo>
                    <a:lnTo>
                      <a:pt x="0" y="262"/>
                    </a:lnTo>
                    <a:close/>
                  </a:path>
                </a:pathLst>
              </a:custGeom>
              <a:gradFill rotWithShape="1">
                <a:gsLst>
                  <a:gs pos="99000">
                    <a:srgbClr val="205EA2"/>
                  </a:gs>
                  <a:gs pos="1000">
                    <a:srgbClr val="33CCCC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005082" y="3712178"/>
              <a:ext cx="604182" cy="201853"/>
              <a:chOff x="3396209" y="3232000"/>
              <a:chExt cx="1979612" cy="677862"/>
            </a:xfrm>
          </p:grpSpPr>
          <p:sp>
            <p:nvSpPr>
              <p:cNvPr id="65" name="Freeform 14"/>
              <p:cNvSpPr>
                <a:spLocks noChangeAspect="1"/>
              </p:cNvSpPr>
              <p:nvPr/>
            </p:nvSpPr>
            <p:spPr bwMode="gray">
              <a:xfrm>
                <a:off x="3658146" y="3232000"/>
                <a:ext cx="1430338" cy="168275"/>
              </a:xfrm>
              <a:custGeom>
                <a:avLst/>
                <a:gdLst>
                  <a:gd name="T0" fmla="*/ 0 w 1636"/>
                  <a:gd name="T1" fmla="*/ 174 h 174"/>
                  <a:gd name="T2" fmla="*/ 1560 w 1636"/>
                  <a:gd name="T3" fmla="*/ 174 h 174"/>
                  <a:gd name="T4" fmla="*/ 1636 w 1636"/>
                  <a:gd name="T5" fmla="*/ 0 h 174"/>
                  <a:gd name="T6" fmla="*/ 182 w 1636"/>
                  <a:gd name="T7" fmla="*/ 0 h 174"/>
                  <a:gd name="T8" fmla="*/ 0 w 1636"/>
                  <a:gd name="T9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6" h="174">
                    <a:moveTo>
                      <a:pt x="0" y="174"/>
                    </a:moveTo>
                    <a:lnTo>
                      <a:pt x="1560" y="174"/>
                    </a:lnTo>
                    <a:lnTo>
                      <a:pt x="1636" y="0"/>
                    </a:lnTo>
                    <a:lnTo>
                      <a:pt x="182" y="0"/>
                    </a:lnTo>
                    <a:lnTo>
                      <a:pt x="0" y="17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1F5B9D">
                      <a:gamma/>
                      <a:shade val="55294"/>
                      <a:invGamma/>
                    </a:srgbClr>
                  </a:gs>
                  <a:gs pos="100000">
                    <a:srgbClr val="1F5B9D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464646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15"/>
              <p:cNvSpPr>
                <a:spLocks noChangeAspect="1"/>
              </p:cNvSpPr>
              <p:nvPr/>
            </p:nvSpPr>
            <p:spPr bwMode="gray">
              <a:xfrm>
                <a:off x="3396209" y="3400275"/>
                <a:ext cx="1889125" cy="509587"/>
              </a:xfrm>
              <a:custGeom>
                <a:avLst/>
                <a:gdLst>
                  <a:gd name="T0" fmla="*/ 0 w 2156"/>
                  <a:gd name="T1" fmla="*/ 514 h 514"/>
                  <a:gd name="T2" fmla="*/ 2156 w 2156"/>
                  <a:gd name="T3" fmla="*/ 514 h 514"/>
                  <a:gd name="T4" fmla="*/ 1858 w 2156"/>
                  <a:gd name="T5" fmla="*/ 0 h 514"/>
                  <a:gd name="T6" fmla="*/ 298 w 2156"/>
                  <a:gd name="T7" fmla="*/ 0 h 514"/>
                  <a:gd name="T8" fmla="*/ 0 w 2156"/>
                  <a:gd name="T9" fmla="*/ 51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6" h="514">
                    <a:moveTo>
                      <a:pt x="0" y="514"/>
                    </a:moveTo>
                    <a:lnTo>
                      <a:pt x="2156" y="514"/>
                    </a:lnTo>
                    <a:lnTo>
                      <a:pt x="1858" y="0"/>
                    </a:lnTo>
                    <a:lnTo>
                      <a:pt x="298" y="0"/>
                    </a:lnTo>
                    <a:lnTo>
                      <a:pt x="0" y="51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3CCCC"/>
                  </a:gs>
                  <a:gs pos="100000">
                    <a:srgbClr val="2977CD">
                      <a:gamma/>
                      <a:shade val="7882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23"/>
              <p:cNvSpPr>
                <a:spLocks noChangeAspect="1"/>
              </p:cNvSpPr>
              <p:nvPr/>
            </p:nvSpPr>
            <p:spPr bwMode="gray">
              <a:xfrm>
                <a:off x="5020221" y="3232000"/>
                <a:ext cx="355600" cy="677862"/>
              </a:xfrm>
              <a:custGeom>
                <a:avLst/>
                <a:gdLst>
                  <a:gd name="T0" fmla="*/ 0 w 402"/>
                  <a:gd name="T1" fmla="*/ 174 h 688"/>
                  <a:gd name="T2" fmla="*/ 76 w 402"/>
                  <a:gd name="T3" fmla="*/ 0 h 688"/>
                  <a:gd name="T4" fmla="*/ 402 w 402"/>
                  <a:gd name="T5" fmla="*/ 446 h 688"/>
                  <a:gd name="T6" fmla="*/ 298 w 402"/>
                  <a:gd name="T7" fmla="*/ 688 h 688"/>
                  <a:gd name="T8" fmla="*/ 0 w 402"/>
                  <a:gd name="T9" fmla="*/ 174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" h="688">
                    <a:moveTo>
                      <a:pt x="0" y="174"/>
                    </a:moveTo>
                    <a:lnTo>
                      <a:pt x="76" y="0"/>
                    </a:lnTo>
                    <a:lnTo>
                      <a:pt x="402" y="446"/>
                    </a:lnTo>
                    <a:lnTo>
                      <a:pt x="298" y="688"/>
                    </a:lnTo>
                    <a:lnTo>
                      <a:pt x="0" y="174"/>
                    </a:lnTo>
                    <a:close/>
                  </a:path>
                </a:pathLst>
              </a:custGeom>
              <a:gradFill rotWithShape="1">
                <a:gsLst>
                  <a:gs pos="99000">
                    <a:srgbClr val="205EA2"/>
                  </a:gs>
                  <a:gs pos="1000">
                    <a:srgbClr val="33CCCC"/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 defTabSz="457200"/>
                <a:endParaRPr lang="fr-CH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7477676" y="3446104"/>
            <a:ext cx="1006942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lnSpc>
                <a:spcPct val="60000"/>
              </a:lnSpc>
            </a:pPr>
            <a:r>
              <a:rPr lang="pt-PT" sz="2800" b="1" dirty="0">
                <a:solidFill>
                  <a:srgbClr val="007E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365</a:t>
            </a:r>
          </a:p>
          <a:p>
            <a:pPr algn="ctr" defTabSz="457200">
              <a:lnSpc>
                <a:spcPct val="60000"/>
              </a:lnSpc>
            </a:pPr>
            <a:r>
              <a:rPr lang="pt-PT" sz="1600" spc="-80" dirty="0" smtClean="0">
                <a:solidFill>
                  <a:srgbClr val="007E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r>
              <a:rPr lang="hr-HR" sz="1600" spc="-80" dirty="0" smtClean="0">
                <a:solidFill>
                  <a:srgbClr val="007EB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u 2.g.</a:t>
            </a:r>
            <a:endParaRPr lang="fr-CH" sz="1600" spc="-80" dirty="0">
              <a:solidFill>
                <a:srgbClr val="007EB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02" y="260434"/>
            <a:ext cx="11281833" cy="1852571"/>
          </a:xfrm>
        </p:spPr>
        <p:txBody>
          <a:bodyPr/>
          <a:lstStyle/>
          <a:p>
            <a:pPr algn="ctr"/>
            <a:r>
              <a:rPr lang="hr-HR" dirty="0" smtClean="0"/>
              <a:t> 5 ključnih „okolišnih” faktora </a:t>
            </a:r>
            <a:br>
              <a:rPr lang="hr-HR" dirty="0" smtClean="0"/>
            </a:br>
            <a:r>
              <a:rPr lang="hr-HR" dirty="0" smtClean="0"/>
              <a:t>koji utječu na naš genom / stanice </a:t>
            </a:r>
            <a:br>
              <a:rPr lang="hr-HR" dirty="0" smtClean="0"/>
            </a:br>
            <a:r>
              <a:rPr lang="hr-HR" dirty="0" smtClean="0"/>
              <a:t>i vode nas u dobrom / lošem smjeru: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4002" y="2320925"/>
            <a:ext cx="11104033" cy="3560891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hr-HR" sz="4000" dirty="0" smtClean="0">
                <a:solidFill>
                  <a:srgbClr val="002060"/>
                </a:solidFill>
              </a:rPr>
              <a:t>PREHRANA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hr-HR" sz="4000" dirty="0" smtClean="0">
                <a:solidFill>
                  <a:srgbClr val="002060"/>
                </a:solidFill>
              </a:rPr>
              <a:t>PUŠENJE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hr-HR" sz="4000" dirty="0" smtClean="0">
                <a:solidFill>
                  <a:srgbClr val="002060"/>
                </a:solidFill>
              </a:rPr>
              <a:t>ALKOHOL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hr-HR" sz="4000" dirty="0" smtClean="0">
                <a:solidFill>
                  <a:srgbClr val="002060"/>
                </a:solidFill>
              </a:rPr>
              <a:t>TJELESNA AKTIVNOST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hr-HR" sz="3200" dirty="0" smtClean="0">
                <a:solidFill>
                  <a:srgbClr val="002060"/>
                </a:solidFill>
              </a:rPr>
              <a:t>STRES – konstanta izloženost neg. stresu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24625"/>
            <a:ext cx="4826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4FF26A-1649-4C47-BB43-9E0C34C1C3B4}" type="slidenum">
              <a:rPr lang="fr-FR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2422" y="4337222"/>
            <a:ext cx="6672648" cy="101325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2551" y="6089736"/>
            <a:ext cx="986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dirty="0" smtClean="0"/>
              <a:t>Tjelesna aktivnost povoljno djeluje na simptome bolesti i to se očitava na jasnim pokazateljima </a:t>
            </a:r>
          </a:p>
          <a:p>
            <a:pPr algn="ctr"/>
            <a:r>
              <a:rPr lang="hr-HR" dirty="0" smtClean="0"/>
              <a:t>DIJABETES T2  + tj. AKTIVNOST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3"/>
          <a:stretch/>
        </p:blipFill>
        <p:spPr>
          <a:xfrm>
            <a:off x="9048823" y="3295294"/>
            <a:ext cx="2617011" cy="15856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b="6029"/>
          <a:stretch>
            <a:fillRect/>
          </a:stretch>
        </p:blipFill>
        <p:spPr bwMode="auto">
          <a:xfrm>
            <a:off x="5575953" y="2275167"/>
            <a:ext cx="3426034" cy="177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793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99899" y="1570647"/>
            <a:ext cx="1467075" cy="343312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dirty="0" smtClean="0">
                <a:solidFill>
                  <a:srgbClr val="696261"/>
                </a:solidFill>
              </a:rPr>
              <a:t>Mintel agencija</a:t>
            </a:r>
            <a:endParaRPr lang="en-US" dirty="0">
              <a:solidFill>
                <a:srgbClr val="6962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F28F56-7774-41DD-A448-5576A3503CBC}" type="slidenum">
              <a:rPr lang="en-US" smtClean="0">
                <a:solidFill>
                  <a:srgbClr val="69626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srgbClr val="69626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1296"/>
          <a:stretch/>
        </p:blipFill>
        <p:spPr>
          <a:xfrm>
            <a:off x="1352680" y="1742303"/>
            <a:ext cx="9687551" cy="5020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3956" y="4069090"/>
            <a:ext cx="309892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1600" dirty="0" smtClean="0"/>
              <a:t>Potpuna slika porijekla i utjecaja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033316" y="4069089"/>
            <a:ext cx="2326278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1600" dirty="0" smtClean="0"/>
              <a:t>Ugađanje samima sebi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910029" y="4069089"/>
            <a:ext cx="386997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1600" dirty="0" smtClean="0"/>
              <a:t>Istraživanje novih iskustava / otvorenost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00" y="210065"/>
            <a:ext cx="11281833" cy="1260389"/>
          </a:xfrm>
        </p:spPr>
        <p:txBody>
          <a:bodyPr/>
          <a:lstStyle/>
          <a:p>
            <a:pPr algn="ctr"/>
            <a:r>
              <a:rPr lang="hr-HR" dirty="0" smtClean="0"/>
              <a:t>TRENDOVI - BUDUĆNOST </a:t>
            </a:r>
            <a:br>
              <a:rPr lang="hr-HR" dirty="0" smtClean="0"/>
            </a:br>
            <a:r>
              <a:rPr lang="hr-HR" dirty="0" smtClean="0"/>
              <a:t>PREHRANE &amp; HRANE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87494" y="6404143"/>
            <a:ext cx="259077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1600" dirty="0" smtClean="0"/>
              <a:t>Hrana – dio brige za sebe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968139" y="6393624"/>
            <a:ext cx="2076209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r-HR" sz="1600" dirty="0" smtClean="0"/>
              <a:t>Hrana iz laboratorija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736001" y="1470454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 5 ključnih trendova u hrani  i piću 2018  – potrošači tj. </a:t>
            </a:r>
            <a:r>
              <a:rPr lang="hr-HR" dirty="0"/>
              <a:t>s</a:t>
            </a:r>
            <a:r>
              <a:rPr lang="hr-HR" dirty="0" smtClean="0"/>
              <a:t>vi mi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98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6" y="256781"/>
            <a:ext cx="10515600" cy="647246"/>
          </a:xfrm>
        </p:spPr>
        <p:txBody>
          <a:bodyPr>
            <a:normAutofit/>
          </a:bodyPr>
          <a:lstStyle/>
          <a:p>
            <a:pPr algn="ctr"/>
            <a:r>
              <a:rPr lang="hr-HR" dirty="0" smtClean="0"/>
              <a:t>Dvostruka piramida – utjecaj na okoliš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594" y="5523471"/>
            <a:ext cx="10526486" cy="1192912"/>
          </a:xfrm>
        </p:spPr>
        <p:txBody>
          <a:bodyPr anchor="ctr">
            <a:normAutofit fontScale="77500" lnSpcReduction="20000"/>
          </a:bodyPr>
          <a:lstStyle/>
          <a:p>
            <a:r>
              <a:rPr lang="hr-HR" dirty="0" smtClean="0"/>
              <a:t>FLEKSITARIJANCI </a:t>
            </a:r>
          </a:p>
          <a:p>
            <a:r>
              <a:rPr lang="hr-HR" dirty="0" smtClean="0"/>
              <a:t>Carbon footprint  - pojedinac utječe na emisiju CO2 </a:t>
            </a:r>
          </a:p>
          <a:p>
            <a:endParaRPr lang="hr-HR" dirty="0" smtClean="0"/>
          </a:p>
          <a:p>
            <a:r>
              <a:rPr lang="hr-HR" dirty="0" smtClean="0"/>
              <a:t>Bacanje hrane – cijeli pokreti da se smanji / zaustavi taj trend –od polja do supermarketa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0" y="904027"/>
            <a:ext cx="7615292" cy="4390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45642" y="4053016"/>
            <a:ext cx="3113903" cy="1445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r-HR" dirty="0" smtClean="0"/>
              <a:t>Kako sa svojom prehranom utječem na okoliš?  - porast vegetarijanstva / veganstva </a:t>
            </a:r>
          </a:p>
        </p:txBody>
      </p:sp>
    </p:spTree>
    <p:extLst>
      <p:ext uri="{BB962C8B-B14F-4D97-AF65-F5344CB8AC3E}">
        <p14:creationId xmlns:p14="http://schemas.microsoft.com/office/powerpoint/2010/main" val="196639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265"/>
          <a:stretch/>
        </p:blipFill>
        <p:spPr>
          <a:xfrm>
            <a:off x="243316" y="951471"/>
            <a:ext cx="11853950" cy="57211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8031" y="308920"/>
            <a:ext cx="9230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000" dirty="0" smtClean="0">
                <a:solidFill>
                  <a:srgbClr val="002060"/>
                </a:solidFill>
              </a:rPr>
              <a:t>DOK SE S DRUGE STRANE BORIMO S TRENDOM PREKOMJERNE TEŽINE</a:t>
            </a:r>
          </a:p>
          <a:p>
            <a:pPr algn="ctr"/>
            <a:r>
              <a:rPr lang="hr-HR" sz="2000" dirty="0">
                <a:solidFill>
                  <a:srgbClr val="002060"/>
                </a:solidFill>
              </a:rPr>
              <a:t> </a:t>
            </a:r>
            <a:r>
              <a:rPr lang="hr-HR" sz="2000" dirty="0" smtClean="0">
                <a:solidFill>
                  <a:srgbClr val="002060"/>
                </a:solidFill>
              </a:rPr>
              <a:t>i sa sve većim brojem nezaraznih modernih bolesti 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77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sz="quarter"/>
          </p:nvPr>
        </p:nvSpPr>
        <p:spPr>
          <a:xfrm>
            <a:off x="1482811" y="3002627"/>
            <a:ext cx="9684265" cy="1389000"/>
          </a:xfrm>
        </p:spPr>
        <p:txBody>
          <a:bodyPr anchor="ctr"/>
          <a:lstStyle/>
          <a:p>
            <a:pPr algn="ctr"/>
            <a:r>
              <a:rPr lang="hr-HR" dirty="0" smtClean="0"/>
              <a:t>KAKVE SVE TO IMA VEZE </a:t>
            </a:r>
            <a:br>
              <a:rPr lang="hr-HR" dirty="0" smtClean="0"/>
            </a:br>
            <a:r>
              <a:rPr lang="hr-HR" dirty="0" smtClean="0"/>
              <a:t>S TJELESNOM AKTIVNOSTI?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51613"/>
            <a:ext cx="336550" cy="1968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F28F56-7774-41DD-A448-5576A3503CBC}" type="slidenum">
              <a:rPr lang="en-US" smtClean="0">
                <a:solidFill>
                  <a:srgbClr val="69626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srgbClr val="6962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5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r-HR" altLang="sr-Latn-RS" b="1" i="1" smtClean="0"/>
              <a:t>Tjelesna aktivnost utječe na:</a:t>
            </a:r>
            <a:endParaRPr lang="hr-HR" altLang="sr-Latn-RS" smtClean="0"/>
          </a:p>
        </p:txBody>
      </p:sp>
      <p:sp>
        <p:nvSpPr>
          <p:cNvPr id="128003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882F36-28DA-4F08-9533-6723B3DBE873}" type="slidenum">
              <a:rPr lang="hr-HR" altLang="sr-Latn-RS" sz="1800">
                <a:solidFill>
                  <a:srgbClr val="00B0F0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hr-HR" altLang="sr-Latn-RS" sz="1800">
              <a:solidFill>
                <a:srgbClr val="00B0F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92313" y="1484313"/>
            <a:ext cx="8424862" cy="4176712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endParaRPr lang="hr-HR" dirty="0" smtClean="0"/>
          </a:p>
          <a:p>
            <a:pPr fontAlgn="auto">
              <a:spcAft>
                <a:spcPts val="0"/>
              </a:spcAft>
              <a:defRPr/>
            </a:pPr>
            <a:r>
              <a:rPr lang="hr-HR" sz="3200" dirty="0"/>
              <a:t>Jačanje sustava za </a:t>
            </a:r>
            <a:r>
              <a:rPr lang="hr-HR" sz="3200" dirty="0" smtClean="0"/>
              <a:t>kretanje – kosti !</a:t>
            </a:r>
            <a:endParaRPr lang="hr-HR" sz="3200" dirty="0"/>
          </a:p>
          <a:p>
            <a:pPr fontAlgn="auto">
              <a:spcAft>
                <a:spcPts val="0"/>
              </a:spcAft>
              <a:defRPr/>
            </a:pPr>
            <a:r>
              <a:rPr lang="hr-HR" sz="3200" dirty="0"/>
              <a:t>Zdravlje srčano-žilnog i dišnog sustava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3200" dirty="0"/>
              <a:t>Jačanje imuniteta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3200" dirty="0"/>
              <a:t>Prevenciju pretilosti</a:t>
            </a:r>
          </a:p>
          <a:p>
            <a:pPr fontAlgn="auto">
              <a:spcAft>
                <a:spcPts val="0"/>
              </a:spcAft>
              <a:defRPr/>
            </a:pPr>
            <a:r>
              <a:rPr lang="hr-HR" sz="3200" dirty="0"/>
              <a:t>Dobro </a:t>
            </a:r>
            <a:r>
              <a:rPr lang="hr-HR" sz="3200" dirty="0" smtClean="0"/>
              <a:t>raspoloženje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hr-HR" sz="3200" dirty="0"/>
          </a:p>
        </p:txBody>
      </p:sp>
      <p:pic>
        <p:nvPicPr>
          <p:cNvPr id="12800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716338"/>
            <a:ext cx="27495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1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16-9 Blue 2 presentation">
  <a:themeElements>
    <a:clrScheme name="Nestle_F&amp;C_template 1">
      <a:dk1>
        <a:srgbClr val="696261"/>
      </a:dk1>
      <a:lt1>
        <a:srgbClr val="FFFFFF"/>
      </a:lt1>
      <a:dk2>
        <a:srgbClr val="0090C8"/>
      </a:dk2>
      <a:lt2>
        <a:srgbClr val="D2D0D0"/>
      </a:lt2>
      <a:accent1>
        <a:srgbClr val="E4720A"/>
      </a:accent1>
      <a:accent2>
        <a:srgbClr val="696261"/>
      </a:accent2>
      <a:accent3>
        <a:srgbClr val="FFFFFF"/>
      </a:accent3>
      <a:accent4>
        <a:srgbClr val="595352"/>
      </a:accent4>
      <a:accent5>
        <a:srgbClr val="EFBCAA"/>
      </a:accent5>
      <a:accent6>
        <a:srgbClr val="5E5857"/>
      </a:accent6>
      <a:hlink>
        <a:srgbClr val="88AA1A"/>
      </a:hlink>
      <a:folHlink>
        <a:srgbClr val="DD3E87"/>
      </a:folHlink>
    </a:clrScheme>
    <a:fontScheme name="Nestle_F&amp;C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stle_F&amp;C_template 1">
        <a:dk1>
          <a:srgbClr val="696261"/>
        </a:dk1>
        <a:lt1>
          <a:srgbClr val="FFFFFF"/>
        </a:lt1>
        <a:dk2>
          <a:srgbClr val="0090C8"/>
        </a:dk2>
        <a:lt2>
          <a:srgbClr val="D2D0D0"/>
        </a:lt2>
        <a:accent1>
          <a:srgbClr val="E4720A"/>
        </a:accent1>
        <a:accent2>
          <a:srgbClr val="696261"/>
        </a:accent2>
        <a:accent3>
          <a:srgbClr val="FFFFFF"/>
        </a:accent3>
        <a:accent4>
          <a:srgbClr val="595352"/>
        </a:accent4>
        <a:accent5>
          <a:srgbClr val="EFBCAA"/>
        </a:accent5>
        <a:accent6>
          <a:srgbClr val="5E5857"/>
        </a:accent6>
        <a:hlink>
          <a:srgbClr val="88AA1A"/>
        </a:hlink>
        <a:folHlink>
          <a:srgbClr val="DD3E8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1564</Words>
  <Application>Microsoft Office PowerPoint</Application>
  <PresentationFormat>Widescreen</PresentationFormat>
  <Paragraphs>238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Arial Black</vt:lpstr>
      <vt:lpstr>Arial Unicode MS</vt:lpstr>
      <vt:lpstr>Calibri</vt:lpstr>
      <vt:lpstr>Interstate-Regular</vt:lpstr>
      <vt:lpstr>Nexa Rust Script B 2</vt:lpstr>
      <vt:lpstr>Segoe Script</vt:lpstr>
      <vt:lpstr>Segoe UI</vt:lpstr>
      <vt:lpstr>Symbol</vt:lpstr>
      <vt:lpstr>Tahoma</vt:lpstr>
      <vt:lpstr>Wingdings</vt:lpstr>
      <vt:lpstr>1_16-9 Blue 2 presentation</vt:lpstr>
      <vt:lpstr>1_Office Theme</vt:lpstr>
      <vt:lpstr>PREHRANA  I ZDRAVSTVENO USMJERENA TJELESNA AKTIVNOST </vt:lpstr>
      <vt:lpstr>Dokazano je kako zdravija djeca  čine zdraviju odraslu populaciju </vt:lpstr>
      <vt:lpstr>Uloga prehrane u prvih 1000 dana je ključna za daljnji razvoj čovjeka i daje nam bolje / lošije opcije u odrasloj dobi  - znanost  EPIGENETIKA </vt:lpstr>
      <vt:lpstr> 5 ključnih „okolišnih” faktora  koji utječu na naš genom / stanice  i vode nas u dobrom / lošem smjeru:  </vt:lpstr>
      <vt:lpstr>TRENDOVI - BUDUĆNOST  PREHRANE &amp; HRANE </vt:lpstr>
      <vt:lpstr>Dvostruka piramida – utjecaj na okoliš </vt:lpstr>
      <vt:lpstr>PowerPoint Presentation</vt:lpstr>
      <vt:lpstr>KAKVE SVE TO IMA VEZE  S TJELESNOM AKTIVNOSTI?  </vt:lpstr>
      <vt:lpstr>Tjelesna aktivnost utječe na:</vt:lpstr>
      <vt:lpstr>NEODVOJIVA JE VEZA – MATEMATIČKA </vt:lpstr>
      <vt:lpstr>Evolucija čovjeka</vt:lpstr>
      <vt:lpstr>Prehram.industrija ima utjecaja na unos ...  .... kreiranje zdravijeg izbora  </vt:lpstr>
      <vt:lpstr>Sedam bitnih odrednica zdravog načina života</vt:lpstr>
      <vt:lpstr>Zašto doručak?   </vt:lpstr>
      <vt:lpstr>Lak način za unos hranj.tvari </vt:lpstr>
      <vt:lpstr>Povezano s ispravnom tjelesnom masom  </vt:lpstr>
      <vt:lpstr>Doručak je usko povezan  i s kognitivnim sposobnostima </vt:lpstr>
      <vt:lpstr>Pravilan doručak uključuje </vt:lpstr>
      <vt:lpstr>Piramida pravilne prehrane</vt:lpstr>
      <vt:lpstr>  Načela pravilne prehrane   </vt:lpstr>
      <vt:lpstr>Tanjur pravilne prehrane</vt:lpstr>
      <vt:lpstr>PowerPoint Presentation</vt:lpstr>
      <vt:lpstr>PowerPoint Presentation</vt:lpstr>
      <vt:lpstr>PowerPoint Presentation</vt:lpstr>
      <vt:lpstr>PowerPoint Presentation</vt:lpstr>
    </vt:vector>
  </TitlesOfParts>
  <Company>Nestle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Novina,Koraljka,ZAGREB,NHW</dc:creator>
  <cp:lastModifiedBy>Novina,Koraljka,ZAGREB,NHW</cp:lastModifiedBy>
  <cp:revision>35</cp:revision>
  <dcterms:created xsi:type="dcterms:W3CDTF">2018-11-29T14:26:15Z</dcterms:created>
  <dcterms:modified xsi:type="dcterms:W3CDTF">2018-11-30T06:58:25Z</dcterms:modified>
</cp:coreProperties>
</file>