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  <p:sldMasterId id="2147483882" r:id="rId2"/>
  </p:sldMasterIdLst>
  <p:sldIdLst>
    <p:sldId id="260" r:id="rId3"/>
    <p:sldId id="277" r:id="rId4"/>
    <p:sldId id="259" r:id="rId5"/>
    <p:sldId id="261" r:id="rId6"/>
    <p:sldId id="262" r:id="rId7"/>
    <p:sldId id="275" r:id="rId8"/>
    <p:sldId id="276" r:id="rId9"/>
    <p:sldId id="278" r:id="rId10"/>
    <p:sldId id="286" r:id="rId11"/>
    <p:sldId id="280" r:id="rId12"/>
    <p:sldId id="281" r:id="rId13"/>
    <p:sldId id="282" r:id="rId14"/>
    <p:sldId id="283" r:id="rId15"/>
    <p:sldId id="273" r:id="rId16"/>
    <p:sldId id="272" r:id="rId17"/>
    <p:sldId id="265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648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5468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2484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1419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98315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16962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40227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8324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28884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23772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4542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80153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428772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76293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4328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79041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1221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59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073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9274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9883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8709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58871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C670EE9-F50E-4A34-9944-4A2EC8682DC3}" type="datetimeFigureOut">
              <a:rPr lang="hr-HR" smtClean="0"/>
              <a:pPr/>
              <a:t>29.11.2018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543CD-5759-4521-A512-40A75FDDFA50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959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4DE9EDB-4AC6-4BAC-A4AD-8B0BEA2EF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6149009" cy="3159318"/>
          </a:xfrm>
        </p:spPr>
        <p:txBody>
          <a:bodyPr>
            <a:noAutofit/>
          </a:bodyPr>
          <a:lstStyle/>
          <a:p>
            <a:pPr algn="ctr"/>
            <a:r>
              <a:rPr lang="hr-HR" sz="5400" i="1" cap="all" dirty="0">
                <a:latin typeface="Impact" panose="020B0806030902050204" pitchFamily="34" charset="0"/>
              </a:rPr>
              <a:t>Zbrinjavanje ozljeda na školskim natjecanjima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21E15844-CFD7-4D55-9997-07254FAF4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5" y="4134678"/>
            <a:ext cx="7886700" cy="2584174"/>
          </a:xfrm>
        </p:spPr>
        <p:txBody>
          <a:bodyPr/>
          <a:lstStyle/>
          <a:p>
            <a:pPr marL="0" indent="0">
              <a:buNone/>
            </a:pPr>
            <a:r>
              <a:rPr lang="hr-HR" sz="2400" dirty="0"/>
              <a:t>                                                                             </a:t>
            </a:r>
          </a:p>
          <a:p>
            <a:pPr marL="0" indent="0">
              <a:buNone/>
            </a:pPr>
            <a:r>
              <a:rPr lang="hr-HR" sz="2400" dirty="0"/>
              <a:t>                                                                               </a:t>
            </a:r>
            <a:r>
              <a:rPr lang="hr-HR" sz="2400" cap="all" dirty="0">
                <a:latin typeface="Impact" panose="020B0806030902050204" pitchFamily="34" charset="0"/>
              </a:rPr>
              <a:t>Martina </a:t>
            </a:r>
            <a:r>
              <a:rPr lang="hr-HR" sz="2400" cap="all" dirty="0" err="1">
                <a:latin typeface="Impact" panose="020B0806030902050204" pitchFamily="34" charset="0"/>
              </a:rPr>
              <a:t>Miklečić</a:t>
            </a:r>
            <a:endParaRPr lang="hr-HR" sz="2400" cap="all" dirty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hr-HR" sz="2400" cap="all" dirty="0"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hr-HR" sz="2400" cap="all" dirty="0">
                <a:latin typeface="Impact" panose="020B0806030902050204" pitchFamily="34" charset="0"/>
              </a:rPr>
              <a:t>                                            Škola za medicinske sestre Vinogradska</a:t>
            </a:r>
          </a:p>
          <a:p>
            <a:pPr marL="0" indent="0">
              <a:buNone/>
            </a:pPr>
            <a:r>
              <a:rPr lang="hr-HR" sz="2400" cap="all" dirty="0">
                <a:latin typeface="Impact" panose="020B0806030902050204" pitchFamily="34" charset="0"/>
              </a:rPr>
              <a:t>                                       </a:t>
            </a:r>
          </a:p>
          <a:p>
            <a:pPr marL="0" indent="0">
              <a:buNone/>
            </a:pPr>
            <a:r>
              <a:rPr lang="hr-HR" sz="2400" cap="all" dirty="0">
                <a:latin typeface="Impact" panose="020B0806030902050204" pitchFamily="34" charset="0"/>
              </a:rPr>
              <a:t>                                                                      Vinogradska cesta 29, Zagreb</a:t>
            </a:r>
          </a:p>
          <a:p>
            <a:endParaRPr lang="hr-HR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43786BF5-1DFE-40AA-AAE0-C364595A2E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7547" y="0"/>
            <a:ext cx="2756453" cy="413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648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5730860" cy="1325562"/>
          </a:xfrm>
        </p:spPr>
        <p:txBody>
          <a:bodyPr>
            <a:normAutofit/>
          </a:bodyPr>
          <a:lstStyle/>
          <a:p>
            <a:r>
              <a:rPr lang="hr-HR" sz="3600" b="1" cap="all" dirty="0" smtClean="0">
                <a:latin typeface="Impact" pitchFamily="34" charset="0"/>
              </a:rPr>
              <a:t>Zbrinjavanje</a:t>
            </a:r>
            <a:endParaRPr lang="hr-HR" sz="3600" b="1" cap="all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800" dirty="0" smtClean="0">
              <a:solidFill>
                <a:srgbClr val="C00000"/>
              </a:solidFill>
              <a:latin typeface="Impact" pitchFamily="34" charset="0"/>
            </a:endParaRPr>
          </a:p>
          <a:p>
            <a:endParaRPr lang="hr-HR" sz="2800" dirty="0" smtClean="0">
              <a:solidFill>
                <a:srgbClr val="C00000"/>
              </a:solidFill>
              <a:latin typeface="Impact" pitchFamily="34" charset="0"/>
            </a:endParaRPr>
          </a:p>
          <a:p>
            <a:pPr>
              <a:buNone/>
            </a:pPr>
            <a:r>
              <a:rPr lang="hr-HR" sz="2800" dirty="0" smtClean="0">
                <a:solidFill>
                  <a:srgbClr val="C00000"/>
                </a:solidFill>
                <a:latin typeface="Impact" pitchFamily="34" charset="0"/>
              </a:rPr>
              <a:t>   P</a:t>
            </a:r>
            <a:r>
              <a:rPr lang="hr-HR" dirty="0" smtClean="0">
                <a:latin typeface="Impact" pitchFamily="34" charset="0"/>
              </a:rPr>
              <a:t>rotection- zaštititi ozlijeđeno mjesto</a:t>
            </a:r>
          </a:p>
          <a:p>
            <a:pPr>
              <a:buNone/>
            </a:pPr>
            <a:r>
              <a:rPr lang="hr-HR" sz="2800" dirty="0" smtClean="0">
                <a:solidFill>
                  <a:srgbClr val="00B050"/>
                </a:solidFill>
                <a:latin typeface="Impact" pitchFamily="34" charset="0"/>
              </a:rPr>
              <a:t>   R</a:t>
            </a:r>
            <a:r>
              <a:rPr lang="hr-HR" dirty="0" smtClean="0">
                <a:latin typeface="Impact" pitchFamily="34" charset="0"/>
              </a:rPr>
              <a:t>est -odmoriti ozlijeđeno mjesto</a:t>
            </a:r>
            <a:br>
              <a:rPr lang="hr-HR" dirty="0" smtClean="0">
                <a:latin typeface="Impact" pitchFamily="34" charset="0"/>
              </a:rPr>
            </a:br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Ice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Impact" pitchFamily="34" charset="0"/>
              </a:rPr>
              <a:t>-</a:t>
            </a:r>
            <a:r>
              <a:rPr lang="hr-HR" dirty="0" smtClean="0">
                <a:latin typeface="Impact" pitchFamily="34" charset="0"/>
              </a:rPr>
              <a:t> led na ozlijeđeno mjesto</a:t>
            </a:r>
            <a:br>
              <a:rPr lang="hr-HR" dirty="0" smtClean="0">
                <a:latin typeface="Impact" pitchFamily="34" charset="0"/>
              </a:rPr>
            </a:br>
            <a:r>
              <a:rPr lang="hr-HR" sz="2800" dirty="0" smtClean="0">
                <a:solidFill>
                  <a:srgbClr val="FF0000"/>
                </a:solidFill>
                <a:latin typeface="Impact" pitchFamily="34" charset="0"/>
              </a:rPr>
              <a:t>C</a:t>
            </a:r>
            <a:r>
              <a:rPr lang="hr-HR" dirty="0" smtClean="0">
                <a:latin typeface="Impact" pitchFamily="34" charset="0"/>
              </a:rPr>
              <a:t>ompresion - stisnuti ozlijeđeno mjesto radi stvaranja što manjeg hematoma</a:t>
            </a:r>
            <a:br>
              <a:rPr lang="hr-HR" dirty="0" smtClean="0">
                <a:latin typeface="Impact" pitchFamily="34" charset="0"/>
              </a:rPr>
            </a:br>
            <a:r>
              <a:rPr lang="hr-HR" sz="2800" dirty="0" smtClean="0">
                <a:solidFill>
                  <a:schemeClr val="accent2">
                    <a:lumMod val="50000"/>
                  </a:schemeClr>
                </a:solidFill>
                <a:latin typeface="Impact" pitchFamily="34" charset="0"/>
              </a:rPr>
              <a:t>E </a:t>
            </a:r>
            <a:r>
              <a:rPr lang="hr-HR" dirty="0" smtClean="0">
                <a:latin typeface="Impact" pitchFamily="34" charset="0"/>
              </a:rPr>
              <a:t>levation - podignuti ozlijeđeni ekstremitet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0CF870D0-8113-4CB9-9646-FC6E7F640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021" y="0"/>
            <a:ext cx="2658979" cy="2983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>
                <a:latin typeface="Impact" pitchFamily="34" charset="0"/>
              </a:rPr>
              <a:t>LIJEČENJE LAKŠIH AKUTNIH OZLJEDA</a:t>
            </a:r>
            <a:endParaRPr lang="hr-HR" sz="4000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2358189"/>
            <a:ext cx="7886700" cy="3821949"/>
          </a:xfrm>
        </p:spPr>
        <p:txBody>
          <a:bodyPr/>
          <a:lstStyle/>
          <a:p>
            <a:endParaRPr lang="hr-HR" cap="all" dirty="0" smtClean="0">
              <a:latin typeface="Impact" pitchFamily="34" charset="0"/>
            </a:endParaRPr>
          </a:p>
          <a:p>
            <a:r>
              <a:rPr lang="hr-HR" cap="all" dirty="0" smtClean="0">
                <a:latin typeface="Impact" pitchFamily="34" charset="0"/>
              </a:rPr>
              <a:t>MIROVANJE</a:t>
            </a:r>
          </a:p>
          <a:p>
            <a:r>
              <a:rPr lang="hr-HR" cap="all" dirty="0" smtClean="0">
                <a:latin typeface="Impact" pitchFamily="34" charset="0"/>
              </a:rPr>
              <a:t>kriopak</a:t>
            </a:r>
            <a:r>
              <a:rPr lang="hr-HR" dirty="0" smtClean="0">
                <a:latin typeface="Impact" pitchFamily="34" charset="0"/>
              </a:rPr>
              <a:t> (gel u vrećici hlađenje ili grijanje prema potrebi) koji se postavlja na ozlijeđeno mjesto više puta dnevno po 20-30 minuta.</a:t>
            </a:r>
          </a:p>
          <a:p>
            <a:r>
              <a:rPr lang="hr-HR" dirty="0" smtClean="0">
                <a:latin typeface="Impact" pitchFamily="34" charset="0"/>
              </a:rPr>
              <a:t>ELASTIČNI ZAVOJ</a:t>
            </a:r>
          </a:p>
          <a:p>
            <a:r>
              <a:rPr lang="hr-HR" dirty="0" smtClean="0">
                <a:latin typeface="Impact" pitchFamily="34" charset="0"/>
              </a:rPr>
              <a:t>HEPARINSKA KREMA</a:t>
            </a:r>
          </a:p>
          <a:p>
            <a:r>
              <a:rPr lang="hr-HR" dirty="0" smtClean="0">
                <a:latin typeface="Impact" pitchFamily="34" charset="0"/>
              </a:rPr>
              <a:t>ANALGETICI (GEL, KREMA) p.p. Peroralno</a:t>
            </a:r>
          </a:p>
          <a:p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endParaRPr lang="hr-HR" dirty="0" smtClean="0">
              <a:latin typeface="Impact" pitchFamily="34" charset="0"/>
            </a:endParaRPr>
          </a:p>
          <a:p>
            <a:endParaRPr lang="hr-HR" dirty="0">
              <a:latin typeface="Impact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0CF870D0-8113-4CB9-9646-FC6E7F640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021" y="4740441"/>
            <a:ext cx="2658979" cy="2117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>
                <a:latin typeface="Impact" panose="020B0806030902050204" pitchFamily="34" charset="0"/>
              </a:rPr>
              <a:t>DOSADAŠNJA ISKUSTVA </a:t>
            </a:r>
            <a:endParaRPr lang="hr-HR" sz="3600" b="1" dirty="0">
              <a:latin typeface="Impact" panose="020B080603090205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8907" y="1828800"/>
            <a:ext cx="7735712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Impact" panose="020B0806030902050204" pitchFamily="34" charset="0"/>
              </a:rPr>
              <a:t>DOSADAŠNJA ISKUSTVA </a:t>
            </a:r>
            <a:endParaRPr lang="hr-HR" sz="36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8907" y="1828800"/>
            <a:ext cx="7364282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6E8AB3D-DF55-486F-8421-E1B6D6E11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45" y="365760"/>
            <a:ext cx="5700694" cy="132556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Impact" pitchFamily="34" charset="0"/>
              </a:rPr>
              <a:t>PILOT PROJEKT</a:t>
            </a:r>
            <a:endParaRPr lang="hr-HR" sz="3600" b="1" dirty="0">
              <a:latin typeface="Impact" pitchFamily="34" charset="0"/>
            </a:endParaRPr>
          </a:p>
        </p:txBody>
      </p:sp>
      <p:pic>
        <p:nvPicPr>
          <p:cNvPr id="7" name="Rezervirano mjesto sadržaja 6">
            <a:extLst>
              <a:ext uri="{FF2B5EF4-FFF2-40B4-BE49-F238E27FC236}">
                <a16:creationId xmlns:a16="http://schemas.microsoft.com/office/drawing/2014/main" xmlns="" id="{C7CB45FF-6C86-4DBC-841E-82BD38E302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1" y="2057082"/>
            <a:ext cx="7700210" cy="4351338"/>
          </a:xfr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ABBFB50B-BAF3-4DBA-A72F-85840C5AEE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3410" y="0"/>
            <a:ext cx="2080590" cy="17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997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DF2BC97-A9C5-4564-B8B7-580DECDAE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cap="all" dirty="0" smtClean="0">
                <a:latin typeface="Impact" pitchFamily="34" charset="0"/>
              </a:rPr>
              <a:t>Ciljevi projekta</a:t>
            </a:r>
            <a:endParaRPr lang="hr-HR" b="1" cap="all" dirty="0">
              <a:latin typeface="Impact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67EF864C-B12F-4AEF-8317-E75CC8B57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Zajednički ciljevi ove suradnje jesu razviti višu razinu zdravstvene prosvjećenosti kroz zdravstveni odgoj i to nizom zdravstveno edukativnih radionica te na taj način doprinjeti daljnjem razvoju  školskog sporta u osnovnim i srednjim školama.</a:t>
            </a:r>
          </a:p>
          <a:p>
            <a:pPr>
              <a:buNone/>
            </a:pPr>
            <a:endParaRPr lang="hr-HR" dirty="0" smtClean="0">
              <a:latin typeface="Impact" pitchFamily="34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razvijati niz socijalnih i komunikacijskih vještina putem planiranih zdravstveno odgojnih akcija temeljnih na vršnjačkoj interakciji </a:t>
            </a:r>
          </a:p>
          <a:p>
            <a:pPr lvl="0">
              <a:buNone/>
            </a:pPr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</a:br>
            <a:r>
              <a:rPr lang="hr-HR" b="1" i="1" dirty="0" smtClean="0">
                <a:latin typeface="Impact" pitchFamily="34" charset="0"/>
                <a:cs typeface="Times New Roman" panose="02020603050405020304" pitchFamily="18" charset="0"/>
              </a:rPr>
              <a:t>(„peer to peer learning“)</a:t>
            </a:r>
            <a:endParaRPr lang="hr-HR" b="1" dirty="0" smtClean="0">
              <a:latin typeface="Impact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hr-HR" dirty="0" smtClean="0">
              <a:latin typeface="Impact" pitchFamily="34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jačanje zaštitnih čimbenika mentalnog i fizičkog zdravlja sudionika Projekta</a:t>
            </a:r>
          </a:p>
          <a:p>
            <a:pPr lvl="0"/>
            <a:endParaRPr lang="hr-HR" dirty="0" smtClean="0">
              <a:latin typeface="Impact" pitchFamily="34" charset="0"/>
              <a:cs typeface="Times New Roman" panose="02020603050405020304" pitchFamily="18" charset="0"/>
            </a:endParaRPr>
          </a:p>
          <a:p>
            <a:pPr lvl="0"/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poticati razvoj medicinskih kompentencija kroz školski sport</a:t>
            </a:r>
            <a:endParaRPr lang="hr-HR" dirty="0">
              <a:latin typeface="Impact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3DE2DCB3-A02D-40BF-8D27-068D4390D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3410" y="0"/>
            <a:ext cx="2080590" cy="17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35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BD004C1-2CE9-4C9F-B5DB-142B14ED5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45" y="365760"/>
            <a:ext cx="6669323" cy="1325562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Impact" pitchFamily="34" charset="0"/>
              </a:rPr>
              <a:t>KONCEPTUALIZACIJA PROJEKTA</a:t>
            </a:r>
            <a:endParaRPr lang="hr-HR" sz="3600" b="1" dirty="0">
              <a:latin typeface="Impact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BDCDC3AF-3987-45E6-B035-F69150D0B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/>
          </a:p>
          <a:p>
            <a:pPr lvl="0"/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Pružanju stručne pomoći i intervencija u zbrinjavanju lakših ozljeda u sportskim objektima</a:t>
            </a:r>
          </a:p>
          <a:p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Stručne intervencije u zbrinjavanju natjecatelja u smještajnom objektu (eventualni pregledi učenika prije i nakon natjecanja)</a:t>
            </a:r>
          </a:p>
          <a:p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Komunikacija sa zdravstvenim institucijama u slučaju težih ozljeda</a:t>
            </a:r>
          </a:p>
          <a:p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Priprema i provedba zdravstveno-edukativnih radionica za sudionike natjecanja</a:t>
            </a:r>
          </a:p>
          <a:p>
            <a:endParaRPr lang="hr-HR" dirty="0">
              <a:latin typeface="Impact" pitchFamily="34" charset="0"/>
            </a:endParaRP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2FB3CE41-9018-46C4-8F3B-42D6D0A367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3410" y="0"/>
            <a:ext cx="2080590" cy="17890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6567" y="1973179"/>
            <a:ext cx="862664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838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Impact" pitchFamily="34" charset="0"/>
              </a:rPr>
              <a:t>ZAKLJUČAK</a:t>
            </a:r>
            <a:endParaRPr lang="hr-HR" sz="3600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Vrijednost Projekta će se iskazati kroz zajedničke aktivnosti dionika Projekta i utjecati će na osviještenost prevencije ozljeda i zdravog načina života. </a:t>
            </a:r>
          </a:p>
          <a:p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Kroz međuvršnjačku edukaciju učenici će spoznati važnost povezivanja medicine i sporta kao važnog faktora očuvanja zdravlja učenika.  </a:t>
            </a:r>
          </a:p>
          <a:p>
            <a:r>
              <a:rPr lang="hr-HR" dirty="0" smtClean="0">
                <a:latin typeface="Impact" pitchFamily="34" charset="0"/>
                <a:cs typeface="Times New Roman" panose="02020603050405020304" pitchFamily="18" charset="0"/>
              </a:rPr>
              <a:t>Projektom će se promovirati školski sport i među učenicima koji nisu aktivno uključeni u školska sportska natjecanja što je jedan od ciljeva rada HŠSS-a.</a:t>
            </a:r>
          </a:p>
          <a:p>
            <a:endParaRPr lang="hr-HR" dirty="0">
              <a:latin typeface="Impact" pitchFamily="34" charset="0"/>
            </a:endParaRPr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2FB3CE41-9018-46C4-8F3B-42D6D0A367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3410" y="0"/>
            <a:ext cx="2080590" cy="178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>
                <a:latin typeface="Impact" pitchFamily="34" charset="0"/>
              </a:rPr>
              <a:t>“Školski sport je veća fora, kada je s tobom medicinska škola”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http://www.skolamedvinogradska.hr/sites/default/files/logo_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835" y="3453062"/>
            <a:ext cx="5354554" cy="1215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skolamedvinogradska.hr/sites/default/files/adaptivetheme_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642" y="3453064"/>
            <a:ext cx="1448301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skolamedvinogradska.hr/sites/default/files/small_skolastan2009%20082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9896" y="3465095"/>
            <a:ext cx="1272841" cy="120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lika 4">
            <a:extLst>
              <a:ext uri="{FF2B5EF4-FFF2-40B4-BE49-F238E27FC236}">
                <a16:creationId xmlns:a16="http://schemas.microsoft.com/office/drawing/2014/main" xmlns="" id="{2FB3CE41-9018-46C4-8F3B-42D6D0A3671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70505" y="276726"/>
            <a:ext cx="2080590" cy="17890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5297723" cy="1325562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Slika 4">
            <a:extLst>
              <a:ext uri="{FF2B5EF4-FFF2-40B4-BE49-F238E27FC236}">
                <a16:creationId xmlns:a16="http://schemas.microsoft.com/office/drawing/2014/main" xmlns="" id="{4D878334-FC04-4FC1-B0B0-CF41902B5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3235" y="0"/>
            <a:ext cx="3140765" cy="2822713"/>
          </a:xfrm>
          <a:prstGeom prst="rect">
            <a:avLst/>
          </a:prstGeom>
        </p:spPr>
      </p:pic>
      <p:pic>
        <p:nvPicPr>
          <p:cNvPr id="5" name="Content Placeholder 4" descr="http://www.dranestalovic.com/wp-content/uploads/2017/07/18386883_1306931579356146_40638213_n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9931" y="2732881"/>
            <a:ext cx="6858000" cy="322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>
            <a:extLst>
              <a:ext uri="{FF2B5EF4-FFF2-40B4-BE49-F238E27FC236}">
                <a16:creationId xmlns:a16="http://schemas.microsoft.com/office/drawing/2014/main" xmlns="" id="{8D086870-B565-481F-9E4E-1776D9074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3235" y="0"/>
            <a:ext cx="3140765" cy="3429000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xmlns="" id="{16AF10A5-5E35-46AD-90FB-3B45DC005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b="1" dirty="0">
                <a:latin typeface="Impact" panose="020B0806030902050204" pitchFamily="34" charset="0"/>
              </a:rPr>
              <a:t>CILJEVI IZLAGANJA: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xmlns="" id="{DB444222-EA22-497C-9379-38F636739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845" y="1828801"/>
            <a:ext cx="5369390" cy="4351337"/>
          </a:xfrm>
        </p:spPr>
        <p:txBody>
          <a:bodyPr>
            <a:normAutofit/>
          </a:bodyPr>
          <a:lstStyle/>
          <a:p>
            <a:endParaRPr lang="hr-HR" sz="2000" dirty="0">
              <a:latin typeface="Impact" panose="020B0806030902050204" pitchFamily="34" charset="0"/>
            </a:endParaRPr>
          </a:p>
          <a:p>
            <a:endParaRPr lang="hr-HR" sz="2000" dirty="0">
              <a:latin typeface="Impact" panose="020B0806030902050204" pitchFamily="34" charset="0"/>
            </a:endParaRPr>
          </a:p>
          <a:p>
            <a:r>
              <a:rPr lang="hr-HR" sz="2800" dirty="0">
                <a:latin typeface="Impact" panose="020B0806030902050204" pitchFamily="34" charset="0"/>
              </a:rPr>
              <a:t>DEFINICIJA </a:t>
            </a:r>
            <a:r>
              <a:rPr lang="hr-HR" sz="2800" dirty="0" smtClean="0">
                <a:latin typeface="Impact" panose="020B0806030902050204" pitchFamily="34" charset="0"/>
              </a:rPr>
              <a:t>SPORTSKE OZLJEDE</a:t>
            </a:r>
            <a:endParaRPr lang="hr-HR" sz="2800" dirty="0">
              <a:latin typeface="Impact" panose="020B0806030902050204" pitchFamily="34" charset="0"/>
            </a:endParaRPr>
          </a:p>
          <a:p>
            <a:r>
              <a:rPr lang="hr-HR" sz="2800" dirty="0">
                <a:latin typeface="Impact" panose="020B0806030902050204" pitchFamily="34" charset="0"/>
              </a:rPr>
              <a:t>PODJELA SPORTSKIH OZLJEDA </a:t>
            </a:r>
          </a:p>
          <a:p>
            <a:r>
              <a:rPr lang="hr-HR" sz="2800" dirty="0">
                <a:latin typeface="Impact" panose="020B0806030902050204" pitchFamily="34" charset="0"/>
              </a:rPr>
              <a:t>ZBRINJAVANJE SPORTSKIH OZLJEDA</a:t>
            </a:r>
          </a:p>
          <a:p>
            <a:r>
              <a:rPr lang="hr-HR" sz="2800" dirty="0">
                <a:latin typeface="Impact" panose="020B0806030902050204" pitchFamily="34" charset="0"/>
              </a:rPr>
              <a:t>DOSADAŠNJA ISKUSTVA </a:t>
            </a:r>
            <a:r>
              <a:rPr lang="hr-HR" sz="2800" dirty="0" smtClean="0">
                <a:latin typeface="Impact" panose="020B0806030902050204" pitchFamily="34" charset="0"/>
              </a:rPr>
              <a:t> </a:t>
            </a:r>
            <a:endParaRPr lang="hr-HR" sz="2800" dirty="0">
              <a:latin typeface="Impact" panose="020B0806030902050204" pitchFamily="34" charset="0"/>
            </a:endParaRPr>
          </a:p>
          <a:p>
            <a:r>
              <a:rPr lang="hr-HR" sz="2800" dirty="0">
                <a:latin typeface="Impact" panose="020B0806030902050204" pitchFamily="34" charset="0"/>
              </a:rPr>
              <a:t>PILOT PROJEKT HŠSS-a  I ŠKOLE ZA MEDICINSKE SESTRE VINOGRADSKA</a:t>
            </a:r>
          </a:p>
          <a:p>
            <a:endParaRPr lang="hr-HR" sz="20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33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92B03683-BD8A-4A8A-8004-555F375CD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802296"/>
            <a:ext cx="6096000" cy="4377842"/>
          </a:xfrm>
        </p:spPr>
        <p:txBody>
          <a:bodyPr>
            <a:normAutofit/>
          </a:bodyPr>
          <a:lstStyle/>
          <a:p>
            <a:endParaRPr lang="hr-HR" dirty="0" smtClean="0">
              <a:latin typeface="Impact" panose="020B0806030902050204" pitchFamily="34" charset="0"/>
            </a:endParaRPr>
          </a:p>
          <a:p>
            <a:pPr>
              <a:buNone/>
            </a:pPr>
            <a:r>
              <a:rPr lang="hr-HR" dirty="0" smtClean="0">
                <a:latin typeface="Impact" panose="020B0806030902050204" pitchFamily="34" charset="0"/>
              </a:rPr>
              <a:t>Sportska </a:t>
            </a:r>
            <a:r>
              <a:rPr lang="hr-HR" dirty="0">
                <a:latin typeface="Impact" panose="020B0806030902050204" pitchFamily="34" charset="0"/>
              </a:rPr>
              <a:t>ozljeda je svaka ozljeda koja nastaje prilikom bavljenja sportskom </a:t>
            </a:r>
            <a:r>
              <a:rPr lang="hr-HR" dirty="0" smtClean="0">
                <a:latin typeface="Impact" panose="020B0806030902050204" pitchFamily="34" charset="0"/>
              </a:rPr>
              <a:t>aktivnosti ili vježbanja (Baima 2009</a:t>
            </a:r>
            <a:r>
              <a:rPr lang="hr-HR" dirty="0" smtClean="0"/>
              <a:t>),</a:t>
            </a:r>
            <a:r>
              <a:rPr lang="hr-HR" dirty="0" smtClean="0">
                <a:latin typeface="Impact" panose="020B0806030902050204" pitchFamily="34" charset="0"/>
              </a:rPr>
              <a:t> </a:t>
            </a:r>
            <a:r>
              <a:rPr lang="hr-HR" dirty="0">
                <a:latin typeface="Impact" panose="020B0806030902050204" pitchFamily="34" charset="0"/>
              </a:rPr>
              <a:t>a najčešće nastaje uslijed nesrazmjera između tjelesnog napora </a:t>
            </a:r>
            <a:r>
              <a:rPr lang="hr-HR" dirty="0" smtClean="0">
                <a:latin typeface="Impact" panose="020B0806030902050204" pitchFamily="34" charset="0"/>
              </a:rPr>
              <a:t>i nepripremljenosti </a:t>
            </a:r>
            <a:r>
              <a:rPr lang="hr-HR" dirty="0">
                <a:latin typeface="Impact" panose="020B0806030902050204" pitchFamily="34" charset="0"/>
              </a:rPr>
              <a:t>organizma </a:t>
            </a:r>
            <a:r>
              <a:rPr lang="hr-HR" dirty="0" smtClean="0">
                <a:latin typeface="Impact" panose="020B0806030902050204" pitchFamily="34" charset="0"/>
              </a:rPr>
              <a:t>za </a:t>
            </a:r>
            <a:r>
              <a:rPr lang="hr-HR" dirty="0">
                <a:latin typeface="Impact" panose="020B0806030902050204" pitchFamily="34" charset="0"/>
              </a:rPr>
              <a:t>navedeni napor. </a:t>
            </a:r>
          </a:p>
          <a:p>
            <a:endParaRPr lang="hr-HR" dirty="0" smtClean="0">
              <a:latin typeface="Impact" panose="020B0806030902050204" pitchFamily="34" charset="0"/>
            </a:endParaRPr>
          </a:p>
          <a:p>
            <a:r>
              <a:rPr lang="hr-HR" dirty="0" smtClean="0">
                <a:latin typeface="Impact" panose="020B0806030902050204" pitchFamily="34" charset="0"/>
              </a:rPr>
              <a:t>Tkiva </a:t>
            </a:r>
            <a:r>
              <a:rPr lang="hr-HR" dirty="0">
                <a:latin typeface="Impact" panose="020B0806030902050204" pitchFamily="34" charset="0"/>
              </a:rPr>
              <a:t>koja najčešće pri tome stradaju su ligamenti, tetive, mišići, zglobovi i </a:t>
            </a:r>
            <a:r>
              <a:rPr lang="hr-HR" dirty="0" smtClean="0">
                <a:latin typeface="Impact" panose="020B0806030902050204" pitchFamily="34" charset="0"/>
              </a:rPr>
              <a:t>kosti</a:t>
            </a:r>
          </a:p>
          <a:p>
            <a:endParaRPr lang="hr-HR" dirty="0" smtClean="0">
              <a:latin typeface="Impact" panose="020B0806030902050204" pitchFamily="34" charset="0"/>
            </a:endParaRPr>
          </a:p>
          <a:p>
            <a:r>
              <a:rPr lang="hr-HR" dirty="0" smtClean="0">
                <a:latin typeface="Impact" panose="020B0806030902050204" pitchFamily="34" charset="0"/>
              </a:rPr>
              <a:t>Svaka sportska ozljeda makar ona nastala putem istog patofiziološkog mehanizma, ne znači isto svakom sportašu.</a:t>
            </a:r>
            <a:endParaRPr lang="hr-HR" dirty="0">
              <a:latin typeface="Impact" pitchFamily="34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4D878334-FC04-4FC1-B0B0-CF41902B5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3235" y="0"/>
            <a:ext cx="3140765" cy="28227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8442" y="240633"/>
            <a:ext cx="5618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>
                <a:latin typeface="Impact" pitchFamily="34" charset="0"/>
              </a:rPr>
              <a:t>DEFINICIJA SPORTSKE OZLJEDE</a:t>
            </a:r>
            <a:endParaRPr lang="hr-HR" sz="3600" b="1" dirty="0">
              <a:latin typeface="Impac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50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486E2A9-AED5-4C60-AF42-756B68B5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45" y="365760"/>
            <a:ext cx="6244033" cy="1304014"/>
          </a:xfrm>
        </p:spPr>
        <p:txBody>
          <a:bodyPr/>
          <a:lstStyle/>
          <a:p>
            <a:r>
              <a:rPr lang="hr-HR" sz="3600" b="1" dirty="0">
                <a:latin typeface="Impact" panose="020B0806030902050204" pitchFamily="34" charset="0"/>
              </a:rPr>
              <a:t>PODJELA SPORTSKIH OZLJEDA </a:t>
            </a:r>
            <a:br>
              <a:rPr lang="hr-HR" sz="3600" b="1" dirty="0">
                <a:latin typeface="Impact" panose="020B0806030902050204" pitchFamily="34" charset="0"/>
              </a:rPr>
            </a:br>
            <a:endParaRPr lang="hr-HR" b="1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963B457-A67F-47A4-B0E1-92D5D5C8E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latin typeface="Impact" panose="020B0806030902050204" pitchFamily="34" charset="0"/>
              </a:rPr>
              <a:t>Akutne ozljede </a:t>
            </a:r>
            <a:r>
              <a:rPr lang="hr-HR" dirty="0" smtClean="0">
                <a:latin typeface="Impact" panose="020B0806030902050204" pitchFamily="34" charset="0"/>
              </a:rPr>
              <a:t>–oštećenja tkiva koja nastaju </a:t>
            </a:r>
            <a:r>
              <a:rPr lang="hr-HR" dirty="0">
                <a:latin typeface="Impact" panose="020B0806030902050204" pitchFamily="34" charset="0"/>
              </a:rPr>
              <a:t>naglo u određenom i ograničenom </a:t>
            </a:r>
            <a:r>
              <a:rPr lang="hr-HR" dirty="0" smtClean="0">
                <a:latin typeface="Impact" panose="020B0806030902050204" pitchFamily="34" charset="0"/>
              </a:rPr>
              <a:t>vremenu. (Pećina </a:t>
            </a:r>
            <a:r>
              <a:rPr lang="hr-HR" dirty="0" smtClean="0">
                <a:latin typeface="Impact" panose="020B0806030902050204" pitchFamily="34" charset="0"/>
              </a:rPr>
              <a:t>2004)</a:t>
            </a:r>
          </a:p>
          <a:p>
            <a:pPr>
              <a:buNone/>
            </a:pPr>
            <a:r>
              <a:rPr lang="hr-HR" dirty="0" smtClean="0">
                <a:latin typeface="Impact" panose="020B0806030902050204" pitchFamily="34" charset="0"/>
              </a:rPr>
              <a:t> </a:t>
            </a:r>
            <a:r>
              <a:rPr lang="hr-HR" dirty="0" smtClean="0">
                <a:latin typeface="Impact" panose="020B0806030902050204" pitchFamily="34" charset="0"/>
              </a:rPr>
              <a:t>   </a:t>
            </a:r>
            <a:r>
              <a:rPr lang="hr-HR" dirty="0">
                <a:latin typeface="Impact" panose="020B0806030902050204" pitchFamily="34" charset="0"/>
              </a:rPr>
              <a:t>Neočekivano  </a:t>
            </a:r>
            <a:r>
              <a:rPr lang="hr-HR" dirty="0" smtClean="0">
                <a:latin typeface="Impact" panose="020B0806030902050204" pitchFamily="34" charset="0"/>
              </a:rPr>
              <a:t>uzrokuju </a:t>
            </a:r>
            <a:r>
              <a:rPr lang="hr-HR" dirty="0">
                <a:latin typeface="Impact" panose="020B0806030902050204" pitchFamily="34" charset="0"/>
              </a:rPr>
              <a:t>trenutni  poremećaj u strukturi ozlijeđenog tkiva te dovode do nesposobnosti za natjecanje</a:t>
            </a:r>
            <a:r>
              <a:rPr lang="hr-HR" dirty="0" smtClean="0">
                <a:latin typeface="Impact" panose="020B0806030902050204" pitchFamily="34" charset="0"/>
              </a:rPr>
              <a:t>.</a:t>
            </a:r>
            <a:endParaRPr lang="hr-HR" dirty="0"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hr-HR" dirty="0">
              <a:latin typeface="Impact" panose="020B0806030902050204" pitchFamily="34" charset="0"/>
            </a:endParaRPr>
          </a:p>
          <a:p>
            <a:r>
              <a:rPr lang="hr-HR" b="1" dirty="0">
                <a:latin typeface="Impact" panose="020B0806030902050204" pitchFamily="34" charset="0"/>
              </a:rPr>
              <a:t>Kronične </a:t>
            </a:r>
            <a:r>
              <a:rPr lang="hr-HR" b="1" dirty="0" smtClean="0">
                <a:latin typeface="Impact" panose="020B0806030902050204" pitchFamily="34" charset="0"/>
              </a:rPr>
              <a:t>ozljede </a:t>
            </a:r>
            <a:r>
              <a:rPr lang="hr-HR" dirty="0" smtClean="0">
                <a:latin typeface="Impact" panose="020B0806030902050204" pitchFamily="34" charset="0"/>
              </a:rPr>
              <a:t> - karakterizira </a:t>
            </a:r>
            <a:r>
              <a:rPr lang="hr-HR" dirty="0">
                <a:latin typeface="Impact" panose="020B0806030902050204" pitchFamily="34" charset="0"/>
              </a:rPr>
              <a:t>niz uzastopnih mikrotrauma koje dovode do </a:t>
            </a:r>
            <a:r>
              <a:rPr lang="hr-HR" dirty="0" smtClean="0">
                <a:latin typeface="Impact" panose="020B0806030902050204" pitchFamily="34" charset="0"/>
              </a:rPr>
              <a:t>oštećenja anatomskih struktura (Pećina </a:t>
            </a:r>
            <a:r>
              <a:rPr lang="hr-HR" dirty="0" smtClean="0">
                <a:latin typeface="Impact" panose="020B0806030902050204" pitchFamily="34" charset="0"/>
              </a:rPr>
              <a:t>2004</a:t>
            </a:r>
            <a:r>
              <a:rPr lang="hr-HR" dirty="0" smtClean="0">
                <a:latin typeface="Impact" panose="020B0806030902050204" pitchFamily="34" charset="0"/>
              </a:rPr>
              <a:t>)</a:t>
            </a:r>
            <a:r>
              <a:rPr lang="hr-HR" dirty="0" smtClean="0">
                <a:latin typeface="Impact" panose="020B0806030902050204" pitchFamily="34" charset="0"/>
              </a:rPr>
              <a:t> </a:t>
            </a:r>
            <a:r>
              <a:rPr lang="hr-HR" dirty="0">
                <a:latin typeface="Impact" panose="020B0806030902050204" pitchFamily="34" charset="0"/>
              </a:rPr>
              <a:t>te se u sportskoj medicini definiraju </a:t>
            </a:r>
            <a:r>
              <a:rPr lang="hr-HR" dirty="0" smtClean="0">
                <a:latin typeface="Impact" panose="020B0806030902050204" pitchFamily="34" charset="0"/>
              </a:rPr>
              <a:t> </a:t>
            </a:r>
            <a:r>
              <a:rPr lang="hr-HR" dirty="0">
                <a:latin typeface="Impact" panose="020B0806030902050204" pitchFamily="34" charset="0"/>
              </a:rPr>
              <a:t>pod nazivom </a:t>
            </a:r>
            <a:r>
              <a:rPr lang="hr-HR" cap="all" dirty="0">
                <a:latin typeface="Impact" panose="020B0806030902050204" pitchFamily="34" charset="0"/>
              </a:rPr>
              <a:t>sindromi prenaprezanja</a:t>
            </a:r>
            <a:r>
              <a:rPr lang="hr-HR" dirty="0">
                <a:latin typeface="Impact" panose="020B0806030902050204" pitchFamily="34" charset="0"/>
              </a:rPr>
              <a:t/>
            </a:r>
            <a:br>
              <a:rPr lang="hr-HR" dirty="0">
                <a:latin typeface="Impact" panose="020B0806030902050204" pitchFamily="34" charset="0"/>
              </a:rPr>
            </a:br>
            <a:endParaRPr lang="hr-HR" dirty="0">
              <a:latin typeface="Impact" panose="020B0806030902050204" pitchFamily="34" charset="0"/>
              <a:cs typeface="Times New Roman" panose="02020603050405020304" pitchFamily="18" charset="0"/>
            </a:endParaRPr>
          </a:p>
          <a:p>
            <a:r>
              <a:rPr lang="hr-HR" dirty="0" smtClean="0">
                <a:latin typeface="Impact" pitchFamily="34" charset="0"/>
              </a:rPr>
              <a:t>Ozljede najčešće zahvaćaju sustav za pokretanje – čak do 80% svih sportskih ozljeda (Pećina 2004).</a:t>
            </a:r>
            <a:endParaRPr lang="hr-HR" dirty="0">
              <a:latin typeface="Impact" pitchFamily="34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15E68227-C2B9-4969-88EA-995C8ED06F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3410" y="0"/>
            <a:ext cx="2080590" cy="17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191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938E1D6-9D8E-4AD2-BA92-C5A58B396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845" y="365760"/>
            <a:ext cx="6244033" cy="1325562"/>
          </a:xfrm>
        </p:spPr>
        <p:txBody>
          <a:bodyPr/>
          <a:lstStyle/>
          <a:p>
            <a:r>
              <a:rPr lang="hr-HR" sz="3600" b="1" dirty="0">
                <a:latin typeface="Impact" panose="020B0806030902050204" pitchFamily="34" charset="0"/>
              </a:rPr>
              <a:t>AKUTNE SPORTSKE OZLJEDE</a:t>
            </a:r>
            <a:r>
              <a:rPr lang="hr-HR" dirty="0">
                <a:latin typeface="Impact" panose="020B0806030902050204" pitchFamily="34" charset="0"/>
              </a:rPr>
              <a:t/>
            </a:r>
            <a:br>
              <a:rPr lang="hr-HR" dirty="0">
                <a:latin typeface="Impact" panose="020B0806030902050204" pitchFamily="34" charset="0"/>
              </a:rPr>
            </a:br>
            <a:r>
              <a:rPr lang="hr-HR" dirty="0">
                <a:latin typeface="Impact" panose="020B0806030902050204" pitchFamily="34" charset="0"/>
              </a:rPr>
              <a:t>koštano-mišićnog </a:t>
            </a:r>
            <a:r>
              <a:rPr lang="hr-HR" dirty="0" smtClean="0">
                <a:latin typeface="Impact" panose="020B0806030902050204" pitchFamily="34" charset="0"/>
              </a:rPr>
              <a:t>sustava</a:t>
            </a:r>
            <a:endParaRPr lang="hr-HR" dirty="0">
              <a:latin typeface="Impact" panose="020B080603090205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71B45A5-C9D2-4AFB-BD95-6C0EC2EF3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>
                <a:latin typeface="Impact" panose="020B0806030902050204" pitchFamily="34" charset="0"/>
              </a:rPr>
              <a:t>Frakture</a:t>
            </a:r>
            <a:r>
              <a:rPr lang="hr-HR" dirty="0">
                <a:latin typeface="Impact" panose="020B0806030902050204" pitchFamily="34" charset="0"/>
              </a:rPr>
              <a:t> – teška, ali ipak dosta rijetka ozljeda koja označava lom kosti</a:t>
            </a:r>
            <a:r>
              <a:rPr lang="hr-HR" dirty="0"/>
              <a:t>.</a:t>
            </a:r>
          </a:p>
          <a:p>
            <a:r>
              <a:rPr lang="hr-HR" b="1" dirty="0">
                <a:latin typeface="Impact" panose="020B0806030902050204" pitchFamily="34" charset="0"/>
              </a:rPr>
              <a:t>Iščašenje</a:t>
            </a:r>
            <a:r>
              <a:rPr lang="hr-HR" dirty="0">
                <a:latin typeface="Impact" panose="020B0806030902050204" pitchFamily="34" charset="0"/>
              </a:rPr>
              <a:t> - isto rijetka ozljeda, a označava pomak jedne kosti u odnosu na drugu na razini zgloba bez mogućnosti spontanog vraćanja u početni položaj.</a:t>
            </a:r>
          </a:p>
          <a:p>
            <a:r>
              <a:rPr lang="hr-HR" b="1" dirty="0">
                <a:latin typeface="Impact" panose="020B0806030902050204" pitchFamily="34" charset="0"/>
              </a:rPr>
              <a:t>Uganuće</a:t>
            </a:r>
            <a:r>
              <a:rPr lang="hr-HR" dirty="0">
                <a:latin typeface="Impact" panose="020B0806030902050204" pitchFamily="34" charset="0"/>
              </a:rPr>
              <a:t> - ili </a:t>
            </a:r>
            <a:r>
              <a:rPr lang="hr-HR" dirty="0" err="1">
                <a:latin typeface="Impact" panose="020B0806030902050204" pitchFamily="34" charset="0"/>
              </a:rPr>
              <a:t>subluksacija</a:t>
            </a:r>
            <a:r>
              <a:rPr lang="hr-HR" dirty="0">
                <a:latin typeface="Impact" panose="020B0806030902050204" pitchFamily="34" charset="0"/>
              </a:rPr>
              <a:t> je zapravo kratkotrajna luksacija, uz spontani povratak dvije, zglobom povezane kosti u više-manje početni položaj. Za posljedicu ima nestabilnost.</a:t>
            </a:r>
          </a:p>
          <a:p>
            <a:r>
              <a:rPr lang="hr-HR" b="1" dirty="0">
                <a:latin typeface="Impact" panose="020B0806030902050204" pitchFamily="34" charset="0"/>
              </a:rPr>
              <a:t>Kontuzija</a:t>
            </a:r>
            <a:r>
              <a:rPr lang="hr-HR" dirty="0">
                <a:latin typeface="Impact" panose="020B0806030902050204" pitchFamily="34" charset="0"/>
              </a:rPr>
              <a:t> - nagnječenje mišića bez pucanja mišićnih vlakana, ali s oštećenjem krvnih žila, nakon čega nastaje hematom.</a:t>
            </a:r>
          </a:p>
          <a:p>
            <a:r>
              <a:rPr lang="hr-HR" b="1" dirty="0">
                <a:latin typeface="Impact" panose="020B0806030902050204" pitchFamily="34" charset="0"/>
              </a:rPr>
              <a:t>Ruptura</a:t>
            </a:r>
            <a:r>
              <a:rPr lang="hr-HR" dirty="0">
                <a:latin typeface="Impact" panose="020B0806030902050204" pitchFamily="34" charset="0"/>
              </a:rPr>
              <a:t> - puknuće velikog broja mišićnih vlakana, uz često prostim okom vidljivu „rupu“ na mišiću (parcijalna ruptura). Ako je došlo do pucanja mišića cijelom širinom, govorimo o totalnoj rupturi.</a:t>
            </a:r>
          </a:p>
          <a:p>
            <a:endParaRPr lang="hr-HR" dirty="0">
              <a:latin typeface="Impact" panose="020B0806030902050204" pitchFamily="34" charset="0"/>
            </a:endParaRPr>
          </a:p>
          <a:p>
            <a:endParaRPr lang="hr-HR" dirty="0">
              <a:latin typeface="Impact" panose="020B0806030902050204" pitchFamily="34" charset="0"/>
            </a:endParaRP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0CF870D0-8113-4CB9-9646-FC6E7F640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3410" y="0"/>
            <a:ext cx="2080590" cy="17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8404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6" y="365760"/>
            <a:ext cx="5947428" cy="2184936"/>
          </a:xfrm>
        </p:spPr>
        <p:txBody>
          <a:bodyPr>
            <a:noAutofit/>
          </a:bodyPr>
          <a:lstStyle/>
          <a:p>
            <a:r>
              <a:rPr lang="hr-HR" sz="3600" b="1" dirty="0" smtClean="0">
                <a:latin typeface="Impact" pitchFamily="34" charset="0"/>
              </a:rPr>
              <a:t>AKUTNA TRAUMATSKA STANJA OSTALIH ORGANSKIH SUSTAVA</a:t>
            </a:r>
            <a:endParaRPr lang="hr-HR" sz="3600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3007895"/>
            <a:ext cx="7886700" cy="3172243"/>
          </a:xfrm>
        </p:spPr>
        <p:txBody>
          <a:bodyPr/>
          <a:lstStyle/>
          <a:p>
            <a:r>
              <a:rPr lang="hr-HR" dirty="0" smtClean="0">
                <a:latin typeface="Impact" pitchFamily="34" charset="0"/>
              </a:rPr>
              <a:t>OZLJEDE OKA, UHA I NOSA</a:t>
            </a:r>
          </a:p>
          <a:p>
            <a:r>
              <a:rPr lang="hr-HR" dirty="0" smtClean="0">
                <a:latin typeface="Impact" pitchFamily="34" charset="0"/>
              </a:rPr>
              <a:t>OZLJEDE KOŽE I SLUZNICE</a:t>
            </a:r>
          </a:p>
          <a:p>
            <a:r>
              <a:rPr lang="hr-HR" dirty="0" smtClean="0">
                <a:latin typeface="Impact" pitchFamily="34" charset="0"/>
              </a:rPr>
              <a:t>OZLJEDE ZUBI</a:t>
            </a:r>
          </a:p>
          <a:p>
            <a:r>
              <a:rPr lang="hr-HR" dirty="0" smtClean="0">
                <a:latin typeface="Impact" pitchFamily="34" charset="0"/>
              </a:rPr>
              <a:t>OZLJEDE UNUTARNJIH ORGANA</a:t>
            </a:r>
            <a:endParaRPr lang="hr-HR" dirty="0">
              <a:latin typeface="Impact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0CF870D0-8113-4CB9-9646-FC6E7F640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021" y="0"/>
            <a:ext cx="2658979" cy="2526632"/>
          </a:xfrm>
          <a:prstGeom prst="rect">
            <a:avLst/>
          </a:prstGeom>
        </p:spPr>
      </p:pic>
      <p:pic>
        <p:nvPicPr>
          <p:cNvPr id="5" name="Picture 4" descr="Ljudsko tijelo | Autor : Thinkstoc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4189" y="3549316"/>
            <a:ext cx="4499811" cy="314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5815081" cy="1325562"/>
          </a:xfrm>
        </p:spPr>
        <p:txBody>
          <a:bodyPr>
            <a:normAutofit/>
          </a:bodyPr>
          <a:lstStyle/>
          <a:p>
            <a:r>
              <a:rPr lang="hr-HR" sz="4000" b="1" dirty="0" smtClean="0">
                <a:latin typeface="Impact" pitchFamily="34" charset="0"/>
              </a:rPr>
              <a:t>PREVENCIJA</a:t>
            </a:r>
            <a:endParaRPr lang="hr-HR" sz="4000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576137"/>
            <a:ext cx="5839144" cy="5281863"/>
          </a:xfrm>
        </p:spPr>
        <p:txBody>
          <a:bodyPr>
            <a:normAutofit/>
          </a:bodyPr>
          <a:lstStyle/>
          <a:p>
            <a:pPr>
              <a:buNone/>
            </a:pP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r>
              <a:rPr lang="hr-HR" dirty="0" smtClean="0">
                <a:latin typeface="Impact" pitchFamily="34" charset="0"/>
              </a:rPr>
              <a:t>Prevencija </a:t>
            </a:r>
            <a:r>
              <a:rPr lang="hr-HR" dirty="0" smtClean="0">
                <a:latin typeface="Impact" pitchFamily="34" charset="0"/>
              </a:rPr>
              <a:t>ozljeda (oštećenja) - nije jednostavni postupak. </a:t>
            </a: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r>
              <a:rPr lang="hr-HR" dirty="0" smtClean="0">
                <a:latin typeface="Impact" pitchFamily="34" charset="0"/>
              </a:rPr>
              <a:t>Obuhvaća skup mjera koje teže očuvanju zdravlja sportaša, prepoznavajući </a:t>
            </a:r>
            <a:r>
              <a:rPr lang="hr-HR" dirty="0" smtClean="0">
                <a:latin typeface="Impact" pitchFamily="34" charset="0"/>
              </a:rPr>
              <a:t>uzroke  </a:t>
            </a:r>
            <a:r>
              <a:rPr lang="hr-HR" dirty="0" smtClean="0">
                <a:latin typeface="Impact" pitchFamily="34" charset="0"/>
              </a:rPr>
              <a:t>preveniramo ozljede i oštećenja</a:t>
            </a:r>
            <a:r>
              <a:rPr lang="hr-HR" dirty="0" smtClean="0">
                <a:latin typeface="Impact" pitchFamily="34" charset="0"/>
              </a:rPr>
              <a:t>.</a:t>
            </a:r>
            <a:endParaRPr lang="hr-HR" dirty="0" smtClean="0">
              <a:latin typeface="Impact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0CF870D0-8113-4CB9-9646-FC6E7F6403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5021" y="0"/>
            <a:ext cx="2658979" cy="29838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>
                <a:latin typeface="Impact" pitchFamily="34" charset="0"/>
              </a:rPr>
              <a:t>PREVENCIJA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845" y="1985211"/>
            <a:ext cx="7740134" cy="4194927"/>
          </a:xfrm>
        </p:spPr>
        <p:txBody>
          <a:bodyPr/>
          <a:lstStyle/>
          <a:p>
            <a:pPr>
              <a:buNone/>
            </a:pPr>
            <a:r>
              <a:rPr lang="hr-HR" dirty="0" smtClean="0">
                <a:latin typeface="Impact" pitchFamily="34" charset="0"/>
              </a:rPr>
              <a:t>Pripremiti tijelo na adekvatan način za  predstojeće napore.     </a:t>
            </a:r>
            <a:endParaRPr lang="hr-HR" dirty="0" smtClean="0">
              <a:latin typeface="Impact" pitchFamily="34" charset="0"/>
            </a:endParaRPr>
          </a:p>
          <a:p>
            <a:pPr>
              <a:buNone/>
            </a:pPr>
            <a:r>
              <a:rPr lang="hr-HR" dirty="0" smtClean="0">
                <a:latin typeface="Impact" pitchFamily="34" charset="0"/>
              </a:rPr>
              <a:t>  </a:t>
            </a:r>
            <a:r>
              <a:rPr lang="hr-HR" dirty="0" smtClean="0">
                <a:latin typeface="Impact" pitchFamily="34" charset="0"/>
              </a:rPr>
              <a:t>“</a:t>
            </a:r>
            <a:r>
              <a:rPr lang="hr-HR" cap="all" dirty="0" smtClean="0">
                <a:latin typeface="Impact" pitchFamily="34" charset="0"/>
              </a:rPr>
              <a:t>Pravilan trening</a:t>
            </a:r>
            <a:r>
              <a:rPr lang="hr-HR" cap="all" dirty="0" smtClean="0">
                <a:latin typeface="Impact" pitchFamily="34" charset="0"/>
              </a:rPr>
              <a:t>”</a:t>
            </a:r>
          </a:p>
          <a:p>
            <a:pPr>
              <a:buNone/>
            </a:pPr>
            <a:endParaRPr lang="hr-HR" cap="all" dirty="0" smtClean="0">
              <a:latin typeface="Impact" pitchFamily="34" charset="0"/>
            </a:endParaRPr>
          </a:p>
          <a:p>
            <a:r>
              <a:rPr lang="hr-HR" cap="all" dirty="0" smtClean="0">
                <a:latin typeface="Impact" pitchFamily="34" charset="0"/>
              </a:rPr>
              <a:t>Prehrana, san  i hidracija</a:t>
            </a:r>
            <a:endParaRPr lang="hr-HR" cap="all" dirty="0" smtClean="0">
              <a:latin typeface="Impact" pitchFamily="34" charset="0"/>
            </a:endParaRPr>
          </a:p>
          <a:p>
            <a:r>
              <a:rPr lang="hr-HR" cap="all" dirty="0" smtClean="0">
                <a:latin typeface="Impact" pitchFamily="34" charset="0"/>
              </a:rPr>
              <a:t> zaštitna </a:t>
            </a:r>
            <a:r>
              <a:rPr lang="hr-HR" cap="all" dirty="0" smtClean="0">
                <a:latin typeface="Impact" pitchFamily="34" charset="0"/>
              </a:rPr>
              <a:t>sportska obuća i odjeća, podloga</a:t>
            </a:r>
          </a:p>
          <a:p>
            <a:r>
              <a:rPr lang="hr-HR" cap="all" dirty="0" smtClean="0">
                <a:latin typeface="Impact" pitchFamily="34" charset="0"/>
              </a:rPr>
              <a:t>BANDAŽE</a:t>
            </a:r>
          </a:p>
          <a:p>
            <a:r>
              <a:rPr lang="hr-HR" dirty="0" smtClean="0">
                <a:latin typeface="Impact" pitchFamily="34" charset="0"/>
              </a:rPr>
              <a:t>TAPING</a:t>
            </a:r>
          </a:p>
          <a:p>
            <a:r>
              <a:rPr lang="hr-HR" dirty="0" smtClean="0">
                <a:latin typeface="Impact" pitchFamily="34" charset="0"/>
              </a:rPr>
              <a:t>ORTOZE -sportaš koji je već prije imao uganuće gležnja, a ne nosi ortozu, ima 5 x veći rizik ponovnog nastanka ozljede u odnosu na sportaša koji nosi </a:t>
            </a:r>
            <a:r>
              <a:rPr lang="hr-HR" dirty="0" smtClean="0">
                <a:latin typeface="Impact" pitchFamily="34" charset="0"/>
              </a:rPr>
              <a:t>ortozu. </a:t>
            </a:r>
            <a:r>
              <a:rPr lang="hr-HR" dirty="0" smtClean="0">
                <a:latin typeface="Impact" pitchFamily="34" charset="0"/>
              </a:rPr>
              <a:t>(Nishikawa i sur. 2000).</a:t>
            </a:r>
            <a:r>
              <a:rPr lang="hr-HR" dirty="0" smtClean="0"/>
              <a:t> </a:t>
            </a:r>
            <a:endParaRPr lang="hr-HR" dirty="0" smtClean="0">
              <a:latin typeface="Impact" pitchFamily="34" charset="0"/>
            </a:endParaRPr>
          </a:p>
          <a:p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xmlns="" id="{0CF870D0-8113-4CB9-9646-FC6E7F6403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4568" y="0"/>
            <a:ext cx="2069432" cy="19731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557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HDOfficeLightV0</vt:lpstr>
      <vt:lpstr>1_HDOfficeLightV0</vt:lpstr>
      <vt:lpstr>Zbrinjavanje ozljeda na školskim natjecanjima</vt:lpstr>
      <vt:lpstr>Slide 2</vt:lpstr>
      <vt:lpstr>CILJEVI IZLAGANJA:</vt:lpstr>
      <vt:lpstr>Slide 4</vt:lpstr>
      <vt:lpstr>PODJELA SPORTSKIH OZLJEDA  </vt:lpstr>
      <vt:lpstr>AKUTNE SPORTSKE OZLJEDE koštano-mišićnog sustava</vt:lpstr>
      <vt:lpstr>AKUTNA TRAUMATSKA STANJA OSTALIH ORGANSKIH SUSTAVA</vt:lpstr>
      <vt:lpstr>PREVENCIJA</vt:lpstr>
      <vt:lpstr>PREVENCIJA</vt:lpstr>
      <vt:lpstr>Zbrinjavanje</vt:lpstr>
      <vt:lpstr>LIJEČENJE LAKŠIH AKUTNIH OZLJEDA</vt:lpstr>
      <vt:lpstr>DOSADAŠNJA ISKUSTVA </vt:lpstr>
      <vt:lpstr>DOSADAŠNJA ISKUSTVA </vt:lpstr>
      <vt:lpstr>PILOT PROJEKT</vt:lpstr>
      <vt:lpstr>Ciljevi projekta</vt:lpstr>
      <vt:lpstr>KONCEPTUALIZACIJA PROJEKTA</vt:lpstr>
      <vt:lpstr>ZAKLJUČAK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</dc:title>
  <dc:creator>Ivan</dc:creator>
  <cp:lastModifiedBy>Korisnik</cp:lastModifiedBy>
  <cp:revision>51</cp:revision>
  <dcterms:created xsi:type="dcterms:W3CDTF">2018-11-24T11:55:10Z</dcterms:created>
  <dcterms:modified xsi:type="dcterms:W3CDTF">2018-11-29T17:51:00Z</dcterms:modified>
</cp:coreProperties>
</file>