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13144" y="6406785"/>
            <a:ext cx="273657" cy="26425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TextBox 4"/>
          <p:cNvSpPr txBox="1"/>
          <p:nvPr/>
        </p:nvSpPr>
        <p:spPr>
          <a:xfrm>
            <a:off x="251519" y="6381327"/>
            <a:ext cx="2808314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500">
                <a:solidFill>
                  <a:srgbClr val="7D8C9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r>
              <a:t>www.mentalnitrening.hr</a:t>
            </a:r>
          </a:p>
        </p:txBody>
      </p:sp>
      <p:sp>
        <p:nvSpPr>
          <p:cNvPr id="114" name="TextBox 12"/>
          <p:cNvSpPr txBox="1"/>
          <p:nvPr/>
        </p:nvSpPr>
        <p:spPr>
          <a:xfrm>
            <a:off x="3203848" y="3011467"/>
            <a:ext cx="6336705" cy="156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4800">
                <a:solidFill>
                  <a:srgbClr val="E50000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pPr>
            <a:r>
              <a:t>MENTALNI TRENING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defRPr sz="4800">
                <a:solidFill>
                  <a:srgbClr val="7D8C95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pPr>
            <a:r>
              <a:t>TRUD ILI TALENT?</a:t>
            </a:r>
          </a:p>
        </p:txBody>
      </p:sp>
      <p:pic>
        <p:nvPicPr>
          <p:cNvPr id="115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1724" y="308200"/>
            <a:ext cx="1464908" cy="60052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TextBox 9"/>
          <p:cNvSpPr txBox="1"/>
          <p:nvPr/>
        </p:nvSpPr>
        <p:spPr>
          <a:xfrm>
            <a:off x="3203848" y="2579420"/>
            <a:ext cx="6336705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000">
                <a:solidFill>
                  <a:srgbClr val="7D8C9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r>
              <a:rPr dirty="0"/>
              <a:t>HŠ</a:t>
            </a:r>
            <a:r>
              <a:rPr lang="hr-HR" dirty="0"/>
              <a:t>S</a:t>
            </a:r>
            <a:r>
              <a:rPr dirty="0"/>
              <a:t>S </a:t>
            </a:r>
          </a:p>
        </p:txBody>
      </p:sp>
      <p:sp>
        <p:nvSpPr>
          <p:cNvPr id="117" name="TextBox 6"/>
          <p:cNvSpPr txBox="1"/>
          <p:nvPr/>
        </p:nvSpPr>
        <p:spPr>
          <a:xfrm>
            <a:off x="3275855" y="4509120"/>
            <a:ext cx="6336705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000">
                <a:solidFill>
                  <a:srgbClr val="7D8C9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r>
              <a:t>Ana Kotzmuth, prof. psih.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7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1724" y="308200"/>
            <a:ext cx="1464908" cy="600520"/>
          </a:xfrm>
          <a:prstGeom prst="rect">
            <a:avLst/>
          </a:prstGeom>
          <a:ln w="12700">
            <a:miter lim="400000"/>
          </a:ln>
        </p:spPr>
      </p:pic>
      <p:sp>
        <p:nvSpPr>
          <p:cNvPr id="228" name="TextBox 8"/>
          <p:cNvSpPr txBox="1"/>
          <p:nvPr/>
        </p:nvSpPr>
        <p:spPr>
          <a:xfrm>
            <a:off x="251519" y="6381327"/>
            <a:ext cx="2808314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500">
                <a:solidFill>
                  <a:srgbClr val="7D8C9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r>
              <a:t>www.mentalnitrening.hr</a:t>
            </a:r>
          </a:p>
        </p:txBody>
      </p:sp>
      <p:sp>
        <p:nvSpPr>
          <p:cNvPr id="229" name="TextBox 9"/>
          <p:cNvSpPr txBox="1"/>
          <p:nvPr/>
        </p:nvSpPr>
        <p:spPr>
          <a:xfrm>
            <a:off x="179512" y="1052736"/>
            <a:ext cx="6336704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4000">
                <a:solidFill>
                  <a:srgbClr val="E50000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lvl1pPr>
          </a:lstStyle>
          <a:p>
            <a:r>
              <a:t>MJERENJE ANGAŽMANA</a:t>
            </a:r>
          </a:p>
        </p:txBody>
      </p:sp>
      <p:graphicFrame>
        <p:nvGraphicFramePr>
          <p:cNvPr id="230" name="Table"/>
          <p:cNvGraphicFramePr/>
          <p:nvPr/>
        </p:nvGraphicFramePr>
        <p:xfrm>
          <a:off x="323527" y="2132856"/>
          <a:ext cx="8496945" cy="2377120"/>
        </p:xfrm>
        <a:graphic>
          <a:graphicData uri="http://schemas.openxmlformats.org/drawingml/2006/table">
            <a:tbl>
              <a:tblPr firstRow="1">
                <a:tableStyleId>{2708684C-4D16-4618-839F-0558EEFCDFE6}</a:tableStyleId>
              </a:tblPr>
              <a:tblGrid>
                <a:gridCol w="1247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5424"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b="1">
                          <a:solidFill>
                            <a:srgbClr val="E50000"/>
                          </a:solidFill>
                          <a:sym typeface="Calibri"/>
                        </a:rPr>
                        <a:t>DAN</a:t>
                      </a:r>
                    </a:p>
                  </a:txBody>
                  <a:tcPr marL="45720" marR="4572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b="1">
                          <a:solidFill>
                            <a:srgbClr val="E50000"/>
                          </a:solidFill>
                          <a:sym typeface="Calibri"/>
                        </a:rPr>
                        <a:t>CILJ 1</a:t>
                      </a:r>
                    </a:p>
                  </a:txBody>
                  <a:tcPr marL="45720" marR="4572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b="1">
                          <a:solidFill>
                            <a:srgbClr val="E50000"/>
                          </a:solidFill>
                          <a:sym typeface="Calibri"/>
                        </a:rPr>
                        <a:t>CILJ 2</a:t>
                      </a:r>
                    </a:p>
                  </a:txBody>
                  <a:tcPr marL="45720" marR="4572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b="1">
                          <a:solidFill>
                            <a:srgbClr val="E50000"/>
                          </a:solidFill>
                          <a:sym typeface="Calibri"/>
                        </a:rPr>
                        <a:t>CILJ 3</a:t>
                      </a:r>
                    </a:p>
                  </a:txBody>
                  <a:tcPr marL="45720" marR="4572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b="1">
                          <a:solidFill>
                            <a:srgbClr val="E50000"/>
                          </a:solidFill>
                          <a:sym typeface="Calibri"/>
                        </a:rPr>
                        <a:t>PROFESOR</a:t>
                      </a:r>
                    </a:p>
                  </a:txBody>
                  <a:tcPr marL="45720" marR="4572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b="1">
                          <a:solidFill>
                            <a:srgbClr val="E50000"/>
                          </a:solidFill>
                          <a:sym typeface="Calibri"/>
                        </a:rPr>
                        <a:t>PROSJEK</a:t>
                      </a:r>
                    </a:p>
                  </a:txBody>
                  <a:tcPr marL="45720" marR="4572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42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Calibri"/>
                        </a:rPr>
                        <a:t>1. tjedan</a:t>
                      </a:r>
                    </a:p>
                  </a:txBody>
                  <a:tcPr marL="45720" marR="4572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42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Calibri"/>
                        </a:rPr>
                        <a:t>2. tjedan</a:t>
                      </a:r>
                    </a:p>
                  </a:txBody>
                  <a:tcPr marL="45720" marR="4572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42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Calibri"/>
                        </a:rPr>
                        <a:t>3. tjedan</a:t>
                      </a:r>
                    </a:p>
                  </a:txBody>
                  <a:tcPr marL="45720" marR="4572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42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Calibri"/>
                        </a:rPr>
                        <a:t>4. tjedan</a:t>
                      </a:r>
                    </a:p>
                  </a:txBody>
                  <a:tcPr marL="45720" marR="4572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3" name="TextBox 11"/>
          <p:cNvSpPr txBox="1"/>
          <p:nvPr/>
        </p:nvSpPr>
        <p:spPr>
          <a:xfrm>
            <a:off x="-180529" y="2385461"/>
            <a:ext cx="9577066" cy="211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4400" b="1" i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Nikad nije prekasno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algn="ctr">
              <a:defRPr sz="4400" b="1" i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početi raditi na sebi.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algn="ctr">
              <a:defRPr sz="4400" b="1" i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Nikad nije ni prerano!</a:t>
            </a:r>
          </a:p>
        </p:txBody>
      </p:sp>
      <p:sp>
        <p:nvSpPr>
          <p:cNvPr id="234" name="TextBox 12"/>
          <p:cNvSpPr txBox="1"/>
          <p:nvPr/>
        </p:nvSpPr>
        <p:spPr>
          <a:xfrm>
            <a:off x="0" y="5687669"/>
            <a:ext cx="914400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1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r>
              <a:t>www.mentalnitrening.hr</a:t>
            </a:r>
          </a:p>
        </p:txBody>
      </p:sp>
      <p:pic>
        <p:nvPicPr>
          <p:cNvPr id="235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07903" y="4955406"/>
            <a:ext cx="1728193" cy="6866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1724" y="308200"/>
            <a:ext cx="1464908" cy="600520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TextBox 8"/>
          <p:cNvSpPr txBox="1"/>
          <p:nvPr/>
        </p:nvSpPr>
        <p:spPr>
          <a:xfrm>
            <a:off x="251519" y="6381327"/>
            <a:ext cx="2808314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500">
                <a:solidFill>
                  <a:srgbClr val="7D8C9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r>
              <a:t>www.mentalnitrening.hr</a:t>
            </a:r>
          </a:p>
        </p:txBody>
      </p:sp>
      <p:pic>
        <p:nvPicPr>
          <p:cNvPr id="122" name="Picture 12" descr="Picture 1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0" y="1124744"/>
            <a:ext cx="9144000" cy="5143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1724" y="308200"/>
            <a:ext cx="1464908" cy="600520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TextBox 8"/>
          <p:cNvSpPr txBox="1"/>
          <p:nvPr/>
        </p:nvSpPr>
        <p:spPr>
          <a:xfrm>
            <a:off x="251519" y="6381327"/>
            <a:ext cx="2808314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500">
                <a:solidFill>
                  <a:srgbClr val="7D8C9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r>
              <a:t>www.mentalnitrening.hr</a:t>
            </a:r>
          </a:p>
        </p:txBody>
      </p:sp>
      <p:sp>
        <p:nvSpPr>
          <p:cNvPr id="127" name="TextBox 9"/>
          <p:cNvSpPr txBox="1"/>
          <p:nvPr/>
        </p:nvSpPr>
        <p:spPr>
          <a:xfrm>
            <a:off x="179512" y="1052736"/>
            <a:ext cx="6336704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4200">
                <a:solidFill>
                  <a:srgbClr val="E50000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lvl1pPr>
          </a:lstStyle>
          <a:p>
            <a:r>
              <a:t>TRUD ILI TALENT</a:t>
            </a:r>
          </a:p>
        </p:txBody>
      </p:sp>
      <p:sp>
        <p:nvSpPr>
          <p:cNvPr id="128" name="TextBox 10"/>
          <p:cNvSpPr txBox="1"/>
          <p:nvPr/>
        </p:nvSpPr>
        <p:spPr>
          <a:xfrm>
            <a:off x="187366" y="1692096"/>
            <a:ext cx="6336704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200">
                <a:solidFill>
                  <a:srgbClr val="7D8C95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lvl1pPr>
          </a:lstStyle>
          <a:p>
            <a:r>
              <a:t>CAROL DWECK</a:t>
            </a:r>
          </a:p>
        </p:txBody>
      </p:sp>
      <p:sp>
        <p:nvSpPr>
          <p:cNvPr id="129" name="TextBox 11"/>
          <p:cNvSpPr txBox="1"/>
          <p:nvPr/>
        </p:nvSpPr>
        <p:spPr>
          <a:xfrm>
            <a:off x="3203847" y="2623845"/>
            <a:ext cx="5544618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buSzPct val="100000"/>
              <a:buFont typeface="Arial"/>
              <a:buChar char="•"/>
              <a:defRPr sz="2600">
                <a:solidFill>
                  <a:srgbClr val="7D8C95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 Kako implicitne teorije inteligencije utječu na naše ponašanje?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buSzPct val="100000"/>
              <a:buFont typeface="Arial"/>
              <a:buChar char="•"/>
              <a:defRPr sz="2600">
                <a:solidFill>
                  <a:srgbClr val="7D8C95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 Fiksni i fleksibilni način razmišljanja</a:t>
            </a:r>
          </a:p>
        </p:txBody>
      </p:sp>
      <p:pic>
        <p:nvPicPr>
          <p:cNvPr id="130" name="Picture 12" descr="Picture 1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11561" y="2708919"/>
            <a:ext cx="2047725" cy="306896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1724" y="308200"/>
            <a:ext cx="1464908" cy="600520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TextBox 8"/>
          <p:cNvSpPr txBox="1"/>
          <p:nvPr/>
        </p:nvSpPr>
        <p:spPr>
          <a:xfrm>
            <a:off x="251519" y="6381327"/>
            <a:ext cx="2808314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500">
                <a:solidFill>
                  <a:srgbClr val="7D8C9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r>
              <a:t>www.mentalnitrening.hr</a:t>
            </a:r>
          </a:p>
        </p:txBody>
      </p:sp>
      <p:sp>
        <p:nvSpPr>
          <p:cNvPr id="135" name="TextBox 9"/>
          <p:cNvSpPr txBox="1"/>
          <p:nvPr/>
        </p:nvSpPr>
        <p:spPr>
          <a:xfrm>
            <a:off x="179512" y="1052736"/>
            <a:ext cx="6336704" cy="612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400">
                <a:solidFill>
                  <a:srgbClr val="E50000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lvl1pPr>
          </a:lstStyle>
          <a:p>
            <a:r>
              <a:t>FIKSNI NAČIN RAZMIŠLJANJA</a:t>
            </a:r>
          </a:p>
        </p:txBody>
      </p:sp>
      <p:grpSp>
        <p:nvGrpSpPr>
          <p:cNvPr id="155" name="Diagram 12"/>
          <p:cNvGrpSpPr/>
          <p:nvPr/>
        </p:nvGrpSpPr>
        <p:grpSpPr>
          <a:xfrm>
            <a:off x="1907703" y="1772816"/>
            <a:ext cx="6984777" cy="4824535"/>
            <a:chOff x="0" y="0"/>
            <a:chExt cx="6984775" cy="4824534"/>
          </a:xfrm>
        </p:grpSpPr>
        <p:grpSp>
          <p:nvGrpSpPr>
            <p:cNvPr id="138" name="Group"/>
            <p:cNvGrpSpPr/>
            <p:nvPr/>
          </p:nvGrpSpPr>
          <p:grpSpPr>
            <a:xfrm>
              <a:off x="0" y="0"/>
              <a:ext cx="5378278" cy="868416"/>
              <a:chOff x="0" y="0"/>
              <a:chExt cx="5378277" cy="868415"/>
            </a:xfrm>
          </p:grpSpPr>
          <p:sp>
            <p:nvSpPr>
              <p:cNvPr id="136" name="Rounded Rectangle"/>
              <p:cNvSpPr/>
              <p:nvPr/>
            </p:nvSpPr>
            <p:spPr>
              <a:xfrm>
                <a:off x="0" y="0"/>
                <a:ext cx="5378278" cy="868416"/>
              </a:xfrm>
              <a:prstGeom prst="roundRect">
                <a:avLst>
                  <a:gd name="adj" fmla="val 10000"/>
                </a:avLst>
              </a:prstGeom>
              <a:solidFill>
                <a:srgbClr val="7D8C95"/>
              </a:solidFill>
              <a:ln w="25400" cap="flat">
                <a:solidFill>
                  <a:srgbClr val="7D8C95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066800">
                  <a:lnSpc>
                    <a:spcPct val="90000"/>
                  </a:lnSpc>
                  <a:spcBef>
                    <a:spcPts val="700"/>
                  </a:spcBef>
                  <a:defRPr sz="24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7" name="Izbjegavanje izazova"/>
              <p:cNvSpPr txBox="1"/>
              <p:nvPr/>
            </p:nvSpPr>
            <p:spPr>
              <a:xfrm>
                <a:off x="0" y="164968"/>
                <a:ext cx="4390453" cy="53848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91439" tIns="91439" rIns="91439" bIns="91439" numCol="1" anchor="ctr">
                <a:spAutoFit/>
              </a:bodyPr>
              <a:lstStyle>
                <a:lvl1pPr defTabSz="1066800">
                  <a:lnSpc>
                    <a:spcPct val="90000"/>
                  </a:lnSpc>
                  <a:spcBef>
                    <a:spcPts val="1000"/>
                  </a:spcBef>
                  <a:defRPr sz="2400">
                    <a:solidFill>
                      <a:srgbClr val="FFFFFF"/>
                    </a:solidFill>
                  </a:defRPr>
                </a:lvl1pPr>
              </a:lstStyle>
              <a:p>
                <a:r>
                  <a:t>Izbjegavanje izazova</a:t>
                </a:r>
              </a:p>
            </p:txBody>
          </p:sp>
        </p:grpSp>
        <p:grpSp>
          <p:nvGrpSpPr>
            <p:cNvPr id="141" name="Group"/>
            <p:cNvGrpSpPr/>
            <p:nvPr/>
          </p:nvGrpSpPr>
          <p:grpSpPr>
            <a:xfrm>
              <a:off x="401624" y="989028"/>
              <a:ext cx="5378278" cy="868417"/>
              <a:chOff x="0" y="0"/>
              <a:chExt cx="5378277" cy="868415"/>
            </a:xfrm>
          </p:grpSpPr>
          <p:sp>
            <p:nvSpPr>
              <p:cNvPr id="139" name="Rounded Rectangle"/>
              <p:cNvSpPr/>
              <p:nvPr/>
            </p:nvSpPr>
            <p:spPr>
              <a:xfrm>
                <a:off x="0" y="0"/>
                <a:ext cx="5378278" cy="868416"/>
              </a:xfrm>
              <a:prstGeom prst="roundRect">
                <a:avLst>
                  <a:gd name="adj" fmla="val 10000"/>
                </a:avLst>
              </a:prstGeom>
              <a:solidFill>
                <a:srgbClr val="7D8C95"/>
              </a:solidFill>
              <a:ln w="25400" cap="flat">
                <a:solidFill>
                  <a:srgbClr val="7D8C95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066800">
                  <a:lnSpc>
                    <a:spcPct val="90000"/>
                  </a:lnSpc>
                  <a:spcBef>
                    <a:spcPts val="700"/>
                  </a:spcBef>
                  <a:defRPr sz="24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0" name="Lako odustajanje"/>
              <p:cNvSpPr txBox="1"/>
              <p:nvPr/>
            </p:nvSpPr>
            <p:spPr>
              <a:xfrm>
                <a:off x="0" y="164968"/>
                <a:ext cx="4412182" cy="53848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91439" tIns="91439" rIns="91439" bIns="91439" numCol="1" anchor="ctr">
                <a:spAutoFit/>
              </a:bodyPr>
              <a:lstStyle>
                <a:lvl1pPr defTabSz="1066800">
                  <a:lnSpc>
                    <a:spcPct val="90000"/>
                  </a:lnSpc>
                  <a:spcBef>
                    <a:spcPts val="1000"/>
                  </a:spcBef>
                  <a:defRPr sz="2400">
                    <a:solidFill>
                      <a:srgbClr val="FFFFFF"/>
                    </a:solidFill>
                  </a:defRPr>
                </a:lvl1pPr>
              </a:lstStyle>
              <a:p>
                <a:r>
                  <a:t>Lako odustajanje</a:t>
                </a:r>
              </a:p>
            </p:txBody>
          </p:sp>
        </p:grpSp>
        <p:grpSp>
          <p:nvGrpSpPr>
            <p:cNvPr id="144" name="Group"/>
            <p:cNvGrpSpPr/>
            <p:nvPr/>
          </p:nvGrpSpPr>
          <p:grpSpPr>
            <a:xfrm>
              <a:off x="803248" y="1978058"/>
              <a:ext cx="5378279" cy="868417"/>
              <a:chOff x="0" y="0"/>
              <a:chExt cx="5378277" cy="868415"/>
            </a:xfrm>
          </p:grpSpPr>
          <p:sp>
            <p:nvSpPr>
              <p:cNvPr id="142" name="Rounded Rectangle"/>
              <p:cNvSpPr/>
              <p:nvPr/>
            </p:nvSpPr>
            <p:spPr>
              <a:xfrm>
                <a:off x="0" y="0"/>
                <a:ext cx="5378278" cy="868416"/>
              </a:xfrm>
              <a:prstGeom prst="roundRect">
                <a:avLst>
                  <a:gd name="adj" fmla="val 10000"/>
                </a:avLst>
              </a:prstGeom>
              <a:solidFill>
                <a:srgbClr val="7D8C95"/>
              </a:solidFill>
              <a:ln w="25400" cap="flat">
                <a:solidFill>
                  <a:srgbClr val="7D8C95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066800">
                  <a:lnSpc>
                    <a:spcPct val="90000"/>
                  </a:lnSpc>
                  <a:spcBef>
                    <a:spcPts val="700"/>
                  </a:spcBef>
                  <a:defRPr sz="24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3" name="Nedovoljno ulaganje truda"/>
              <p:cNvSpPr txBox="1"/>
              <p:nvPr/>
            </p:nvSpPr>
            <p:spPr>
              <a:xfrm>
                <a:off x="0" y="164968"/>
                <a:ext cx="4412182" cy="53848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91439" tIns="91439" rIns="91439" bIns="91439" numCol="1" anchor="ctr">
                <a:spAutoFit/>
              </a:bodyPr>
              <a:lstStyle>
                <a:lvl1pPr defTabSz="1066800">
                  <a:lnSpc>
                    <a:spcPct val="90000"/>
                  </a:lnSpc>
                  <a:spcBef>
                    <a:spcPts val="1000"/>
                  </a:spcBef>
                  <a:defRPr sz="2400">
                    <a:solidFill>
                      <a:srgbClr val="FFFFFF"/>
                    </a:solidFill>
                  </a:defRPr>
                </a:lvl1pPr>
              </a:lstStyle>
              <a:p>
                <a:r>
                  <a:t>Nedovoljno ulaganje truda</a:t>
                </a:r>
              </a:p>
            </p:txBody>
          </p:sp>
        </p:grpSp>
        <p:grpSp>
          <p:nvGrpSpPr>
            <p:cNvPr id="147" name="Group"/>
            <p:cNvGrpSpPr/>
            <p:nvPr/>
          </p:nvGrpSpPr>
          <p:grpSpPr>
            <a:xfrm>
              <a:off x="1204872" y="2967089"/>
              <a:ext cx="5378279" cy="868417"/>
              <a:chOff x="0" y="0"/>
              <a:chExt cx="5378277" cy="868415"/>
            </a:xfrm>
          </p:grpSpPr>
          <p:sp>
            <p:nvSpPr>
              <p:cNvPr id="145" name="Rounded Rectangle"/>
              <p:cNvSpPr/>
              <p:nvPr/>
            </p:nvSpPr>
            <p:spPr>
              <a:xfrm>
                <a:off x="0" y="0"/>
                <a:ext cx="5378278" cy="868416"/>
              </a:xfrm>
              <a:prstGeom prst="roundRect">
                <a:avLst>
                  <a:gd name="adj" fmla="val 10000"/>
                </a:avLst>
              </a:prstGeom>
              <a:solidFill>
                <a:srgbClr val="7D8C95"/>
              </a:solidFill>
              <a:ln w="25400" cap="flat">
                <a:solidFill>
                  <a:srgbClr val="7D8C95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066800">
                  <a:lnSpc>
                    <a:spcPct val="90000"/>
                  </a:lnSpc>
                  <a:spcBef>
                    <a:spcPts val="700"/>
                  </a:spcBef>
                  <a:defRPr sz="24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6" name="Ignoriranje negativnog feedbacka"/>
              <p:cNvSpPr txBox="1"/>
              <p:nvPr/>
            </p:nvSpPr>
            <p:spPr>
              <a:xfrm>
                <a:off x="0" y="4947"/>
                <a:ext cx="4412182" cy="85852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91439" tIns="91439" rIns="91439" bIns="91439" numCol="1" anchor="ctr">
                <a:spAutoFit/>
              </a:bodyPr>
              <a:lstStyle>
                <a:lvl1pPr defTabSz="1066800">
                  <a:lnSpc>
                    <a:spcPct val="90000"/>
                  </a:lnSpc>
                  <a:spcBef>
                    <a:spcPts val="1000"/>
                  </a:spcBef>
                  <a:defRPr sz="2400">
                    <a:solidFill>
                      <a:srgbClr val="FFFFFF"/>
                    </a:solidFill>
                  </a:defRPr>
                </a:lvl1pPr>
              </a:lstStyle>
              <a:p>
                <a:r>
                  <a:t>Ignoriranje negativnog feedbacka</a:t>
                </a:r>
              </a:p>
            </p:txBody>
          </p:sp>
        </p:grpSp>
        <p:grpSp>
          <p:nvGrpSpPr>
            <p:cNvPr id="150" name="Group"/>
            <p:cNvGrpSpPr/>
            <p:nvPr/>
          </p:nvGrpSpPr>
          <p:grpSpPr>
            <a:xfrm>
              <a:off x="1606497" y="3956118"/>
              <a:ext cx="5378279" cy="868417"/>
              <a:chOff x="0" y="0"/>
              <a:chExt cx="5378277" cy="868415"/>
            </a:xfrm>
          </p:grpSpPr>
          <p:sp>
            <p:nvSpPr>
              <p:cNvPr id="148" name="Rounded Rectangle"/>
              <p:cNvSpPr/>
              <p:nvPr/>
            </p:nvSpPr>
            <p:spPr>
              <a:xfrm>
                <a:off x="0" y="0"/>
                <a:ext cx="5378278" cy="868416"/>
              </a:xfrm>
              <a:prstGeom prst="roundRect">
                <a:avLst>
                  <a:gd name="adj" fmla="val 10000"/>
                </a:avLst>
              </a:prstGeom>
              <a:solidFill>
                <a:srgbClr val="7D8C95"/>
              </a:solidFill>
              <a:ln w="25400" cap="flat">
                <a:solidFill>
                  <a:srgbClr val="7D8C95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066800">
                  <a:lnSpc>
                    <a:spcPct val="90000"/>
                  </a:lnSpc>
                  <a:spcBef>
                    <a:spcPts val="700"/>
                  </a:spcBef>
                  <a:defRPr sz="24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9" name="Tuđi uspjeh predstavlja prijetnju"/>
              <p:cNvSpPr txBox="1"/>
              <p:nvPr/>
            </p:nvSpPr>
            <p:spPr>
              <a:xfrm>
                <a:off x="0" y="4947"/>
                <a:ext cx="4412182" cy="85852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91439" tIns="91439" rIns="91439" bIns="91439" numCol="1" anchor="ctr">
                <a:spAutoFit/>
              </a:bodyPr>
              <a:lstStyle>
                <a:lvl1pPr defTabSz="1066800">
                  <a:lnSpc>
                    <a:spcPct val="90000"/>
                  </a:lnSpc>
                  <a:spcBef>
                    <a:spcPts val="1000"/>
                  </a:spcBef>
                  <a:defRPr sz="2400">
                    <a:solidFill>
                      <a:srgbClr val="FFFFFF"/>
                    </a:solidFill>
                  </a:defRPr>
                </a:lvl1pPr>
              </a:lstStyle>
              <a:p>
                <a:r>
                  <a:t>Tuđi uspjeh predstavlja prijetnju</a:t>
                </a:r>
              </a:p>
            </p:txBody>
          </p:sp>
        </p:grpSp>
        <p:sp>
          <p:nvSpPr>
            <p:cNvPr id="151" name="Shape"/>
            <p:cNvSpPr/>
            <p:nvPr/>
          </p:nvSpPr>
          <p:spPr>
            <a:xfrm>
              <a:off x="4813806" y="634426"/>
              <a:ext cx="564471" cy="564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880"/>
                  </a:moveTo>
                  <a:lnTo>
                    <a:pt x="4860" y="11880"/>
                  </a:lnTo>
                  <a:lnTo>
                    <a:pt x="4860" y="0"/>
                  </a:lnTo>
                  <a:lnTo>
                    <a:pt x="16740" y="0"/>
                  </a:lnTo>
                  <a:lnTo>
                    <a:pt x="16740" y="11880"/>
                  </a:lnTo>
                  <a:lnTo>
                    <a:pt x="21600" y="1188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D9D9D9">
                <a:alpha val="90000"/>
              </a:srgbClr>
            </a:solidFill>
            <a:ln w="25400" cap="flat">
              <a:solidFill>
                <a:srgbClr val="D9D9D9">
                  <a:alpha val="9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111250">
                <a:lnSpc>
                  <a:spcPct val="90000"/>
                </a:lnSpc>
                <a:spcBef>
                  <a:spcPts val="700"/>
                </a:spcBef>
                <a:defRPr sz="2500"/>
              </a:pPr>
              <a:endParaRPr/>
            </a:p>
          </p:txBody>
        </p:sp>
        <p:sp>
          <p:nvSpPr>
            <p:cNvPr id="152" name="Shape"/>
            <p:cNvSpPr/>
            <p:nvPr/>
          </p:nvSpPr>
          <p:spPr>
            <a:xfrm>
              <a:off x="5215430" y="1623456"/>
              <a:ext cx="564471" cy="564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880"/>
                  </a:moveTo>
                  <a:lnTo>
                    <a:pt x="4860" y="11880"/>
                  </a:lnTo>
                  <a:lnTo>
                    <a:pt x="4860" y="0"/>
                  </a:lnTo>
                  <a:lnTo>
                    <a:pt x="16740" y="0"/>
                  </a:lnTo>
                  <a:lnTo>
                    <a:pt x="16740" y="11880"/>
                  </a:lnTo>
                  <a:lnTo>
                    <a:pt x="21600" y="1188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D9D9D9">
                <a:alpha val="90000"/>
              </a:srgbClr>
            </a:solidFill>
            <a:ln w="25400" cap="flat">
              <a:solidFill>
                <a:srgbClr val="D9D9D9">
                  <a:alpha val="9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111250">
                <a:lnSpc>
                  <a:spcPct val="90000"/>
                </a:lnSpc>
                <a:spcBef>
                  <a:spcPts val="700"/>
                </a:spcBef>
                <a:defRPr sz="2500"/>
              </a:pPr>
              <a:endParaRPr/>
            </a:p>
          </p:txBody>
        </p:sp>
        <p:sp>
          <p:nvSpPr>
            <p:cNvPr id="153" name="Shape"/>
            <p:cNvSpPr/>
            <p:nvPr/>
          </p:nvSpPr>
          <p:spPr>
            <a:xfrm>
              <a:off x="5617055" y="2598011"/>
              <a:ext cx="564471" cy="564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880"/>
                  </a:moveTo>
                  <a:lnTo>
                    <a:pt x="4860" y="11880"/>
                  </a:lnTo>
                  <a:lnTo>
                    <a:pt x="4860" y="0"/>
                  </a:lnTo>
                  <a:lnTo>
                    <a:pt x="16740" y="0"/>
                  </a:lnTo>
                  <a:lnTo>
                    <a:pt x="16740" y="11880"/>
                  </a:lnTo>
                  <a:lnTo>
                    <a:pt x="21600" y="1188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D9D9D9">
                <a:alpha val="90000"/>
              </a:srgbClr>
            </a:solidFill>
            <a:ln w="25400" cap="flat">
              <a:solidFill>
                <a:srgbClr val="D9D9D9">
                  <a:alpha val="9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111250">
                <a:lnSpc>
                  <a:spcPct val="90000"/>
                </a:lnSpc>
                <a:spcBef>
                  <a:spcPts val="700"/>
                </a:spcBef>
                <a:defRPr sz="2500"/>
              </a:pPr>
              <a:endParaRPr/>
            </a:p>
          </p:txBody>
        </p:sp>
        <p:sp>
          <p:nvSpPr>
            <p:cNvPr id="154" name="Shape"/>
            <p:cNvSpPr/>
            <p:nvPr/>
          </p:nvSpPr>
          <p:spPr>
            <a:xfrm>
              <a:off x="6018679" y="3596690"/>
              <a:ext cx="564471" cy="564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880"/>
                  </a:moveTo>
                  <a:lnTo>
                    <a:pt x="4860" y="11880"/>
                  </a:lnTo>
                  <a:lnTo>
                    <a:pt x="4860" y="0"/>
                  </a:lnTo>
                  <a:lnTo>
                    <a:pt x="16740" y="0"/>
                  </a:lnTo>
                  <a:lnTo>
                    <a:pt x="16740" y="11880"/>
                  </a:lnTo>
                  <a:lnTo>
                    <a:pt x="21600" y="1188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CFD7E7">
                <a:alpha val="90000"/>
              </a:srgbClr>
            </a:solidFill>
            <a:ln w="25400" cap="flat">
              <a:solidFill>
                <a:srgbClr val="CFD7E7">
                  <a:alpha val="9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111250">
                <a:lnSpc>
                  <a:spcPct val="90000"/>
                </a:lnSpc>
                <a:spcBef>
                  <a:spcPts val="700"/>
                </a:spcBef>
                <a:defRPr sz="2500"/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1724" y="308200"/>
            <a:ext cx="1464908" cy="600520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TextBox 8"/>
          <p:cNvSpPr txBox="1"/>
          <p:nvPr/>
        </p:nvSpPr>
        <p:spPr>
          <a:xfrm>
            <a:off x="251519" y="6381327"/>
            <a:ext cx="2808314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500">
                <a:solidFill>
                  <a:srgbClr val="7D8C9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r>
              <a:t>www.mentalnitrening.hr</a:t>
            </a:r>
          </a:p>
        </p:txBody>
      </p:sp>
      <p:sp>
        <p:nvSpPr>
          <p:cNvPr id="160" name="TextBox 9"/>
          <p:cNvSpPr txBox="1"/>
          <p:nvPr/>
        </p:nvSpPr>
        <p:spPr>
          <a:xfrm>
            <a:off x="179511" y="1052736"/>
            <a:ext cx="8064898" cy="637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E50000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lvl1pPr>
          </a:lstStyle>
          <a:p>
            <a:r>
              <a:t>FLEKSIBILNI NAČIN RAZMIŠLJANJA</a:t>
            </a:r>
          </a:p>
        </p:txBody>
      </p:sp>
      <p:grpSp>
        <p:nvGrpSpPr>
          <p:cNvPr id="180" name="Diagram 12"/>
          <p:cNvGrpSpPr/>
          <p:nvPr/>
        </p:nvGrpSpPr>
        <p:grpSpPr>
          <a:xfrm>
            <a:off x="1907703" y="1772816"/>
            <a:ext cx="6984777" cy="4851337"/>
            <a:chOff x="0" y="0"/>
            <a:chExt cx="6984775" cy="4851336"/>
          </a:xfrm>
        </p:grpSpPr>
        <p:grpSp>
          <p:nvGrpSpPr>
            <p:cNvPr id="163" name="Group"/>
            <p:cNvGrpSpPr/>
            <p:nvPr/>
          </p:nvGrpSpPr>
          <p:grpSpPr>
            <a:xfrm>
              <a:off x="0" y="0"/>
              <a:ext cx="5378278" cy="868416"/>
              <a:chOff x="0" y="0"/>
              <a:chExt cx="5378277" cy="868415"/>
            </a:xfrm>
          </p:grpSpPr>
          <p:sp>
            <p:nvSpPr>
              <p:cNvPr id="161" name="Rounded Rectangle"/>
              <p:cNvSpPr/>
              <p:nvPr/>
            </p:nvSpPr>
            <p:spPr>
              <a:xfrm>
                <a:off x="0" y="0"/>
                <a:ext cx="5378278" cy="868416"/>
              </a:xfrm>
              <a:prstGeom prst="roundRect">
                <a:avLst>
                  <a:gd name="adj" fmla="val 10000"/>
                </a:avLst>
              </a:prstGeom>
              <a:solidFill>
                <a:srgbClr val="7D8C95"/>
              </a:solidFill>
              <a:ln w="25400" cap="flat">
                <a:solidFill>
                  <a:srgbClr val="7D8C95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155700">
                  <a:lnSpc>
                    <a:spcPct val="90000"/>
                  </a:lnSpc>
                  <a:spcBef>
                    <a:spcPts val="700"/>
                  </a:spcBef>
                  <a:defRPr sz="26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2" name="Uživanje u izazovima"/>
              <p:cNvSpPr txBox="1"/>
              <p:nvPr/>
            </p:nvSpPr>
            <p:spPr>
              <a:xfrm>
                <a:off x="0" y="144647"/>
                <a:ext cx="4390453" cy="57912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99060" tIns="99060" rIns="99060" bIns="99060" numCol="1" anchor="ctr">
                <a:spAutoFit/>
              </a:bodyPr>
              <a:lstStyle>
                <a:lvl1pPr defTabSz="1155700">
                  <a:lnSpc>
                    <a:spcPct val="90000"/>
                  </a:lnSpc>
                  <a:spcBef>
                    <a:spcPts val="1000"/>
                  </a:spcBef>
                  <a:defRPr sz="2600">
                    <a:solidFill>
                      <a:srgbClr val="FFFFFF"/>
                    </a:solidFill>
                  </a:defRPr>
                </a:lvl1pPr>
              </a:lstStyle>
              <a:p>
                <a:r>
                  <a:t>Uživanje u izazovima</a:t>
                </a:r>
              </a:p>
            </p:txBody>
          </p:sp>
        </p:grpSp>
        <p:grpSp>
          <p:nvGrpSpPr>
            <p:cNvPr id="166" name="Group"/>
            <p:cNvGrpSpPr/>
            <p:nvPr/>
          </p:nvGrpSpPr>
          <p:grpSpPr>
            <a:xfrm>
              <a:off x="401624" y="962226"/>
              <a:ext cx="5378278" cy="922021"/>
              <a:chOff x="0" y="0"/>
              <a:chExt cx="5378277" cy="922019"/>
            </a:xfrm>
          </p:grpSpPr>
          <p:sp>
            <p:nvSpPr>
              <p:cNvPr id="164" name="Rounded Rectangle"/>
              <p:cNvSpPr/>
              <p:nvPr/>
            </p:nvSpPr>
            <p:spPr>
              <a:xfrm>
                <a:off x="0" y="26802"/>
                <a:ext cx="5378278" cy="868416"/>
              </a:xfrm>
              <a:prstGeom prst="roundRect">
                <a:avLst>
                  <a:gd name="adj" fmla="val 10000"/>
                </a:avLst>
              </a:prstGeom>
              <a:solidFill>
                <a:srgbClr val="7D8C95"/>
              </a:solidFill>
              <a:ln w="25400" cap="flat">
                <a:solidFill>
                  <a:srgbClr val="7D8C95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155700">
                  <a:lnSpc>
                    <a:spcPct val="90000"/>
                  </a:lnSpc>
                  <a:spcBef>
                    <a:spcPts val="700"/>
                  </a:spcBef>
                  <a:defRPr sz="26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5" name="Ustrajanje unatoč preprekama"/>
              <p:cNvSpPr txBox="1"/>
              <p:nvPr/>
            </p:nvSpPr>
            <p:spPr>
              <a:xfrm>
                <a:off x="0" y="0"/>
                <a:ext cx="4412182" cy="92202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99060" tIns="99060" rIns="99060" bIns="99060" numCol="1" anchor="ctr">
                <a:spAutoFit/>
              </a:bodyPr>
              <a:lstStyle>
                <a:lvl1pPr defTabSz="1155700">
                  <a:lnSpc>
                    <a:spcPct val="90000"/>
                  </a:lnSpc>
                  <a:spcBef>
                    <a:spcPts val="1000"/>
                  </a:spcBef>
                  <a:defRPr sz="2600">
                    <a:solidFill>
                      <a:srgbClr val="FFFFFF"/>
                    </a:solidFill>
                  </a:defRPr>
                </a:lvl1pPr>
              </a:lstStyle>
              <a:p>
                <a:r>
                  <a:t>Ustrajanje unatoč preprekama</a:t>
                </a:r>
              </a:p>
            </p:txBody>
          </p:sp>
        </p:grpSp>
        <p:grpSp>
          <p:nvGrpSpPr>
            <p:cNvPr id="169" name="Group"/>
            <p:cNvGrpSpPr/>
            <p:nvPr/>
          </p:nvGrpSpPr>
          <p:grpSpPr>
            <a:xfrm>
              <a:off x="803248" y="1978058"/>
              <a:ext cx="5378279" cy="868417"/>
              <a:chOff x="0" y="0"/>
              <a:chExt cx="5378277" cy="868415"/>
            </a:xfrm>
          </p:grpSpPr>
          <p:sp>
            <p:nvSpPr>
              <p:cNvPr id="167" name="Rounded Rectangle"/>
              <p:cNvSpPr/>
              <p:nvPr/>
            </p:nvSpPr>
            <p:spPr>
              <a:xfrm>
                <a:off x="0" y="0"/>
                <a:ext cx="5378278" cy="868416"/>
              </a:xfrm>
              <a:prstGeom prst="roundRect">
                <a:avLst>
                  <a:gd name="adj" fmla="val 10000"/>
                </a:avLst>
              </a:prstGeom>
              <a:solidFill>
                <a:srgbClr val="7D8C95"/>
              </a:solidFill>
              <a:ln w="25400" cap="flat">
                <a:solidFill>
                  <a:srgbClr val="7D8C95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155700">
                  <a:lnSpc>
                    <a:spcPct val="90000"/>
                  </a:lnSpc>
                  <a:spcBef>
                    <a:spcPts val="700"/>
                  </a:spcBef>
                  <a:defRPr sz="26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8" name="Vjera u trud"/>
              <p:cNvSpPr txBox="1"/>
              <p:nvPr/>
            </p:nvSpPr>
            <p:spPr>
              <a:xfrm>
                <a:off x="0" y="144647"/>
                <a:ext cx="4412182" cy="57912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99060" tIns="99060" rIns="99060" bIns="99060" numCol="1" anchor="ctr">
                <a:spAutoFit/>
              </a:bodyPr>
              <a:lstStyle>
                <a:lvl1pPr defTabSz="1155700">
                  <a:lnSpc>
                    <a:spcPct val="90000"/>
                  </a:lnSpc>
                  <a:spcBef>
                    <a:spcPts val="1000"/>
                  </a:spcBef>
                  <a:defRPr sz="2600">
                    <a:solidFill>
                      <a:srgbClr val="FFFFFF"/>
                    </a:solidFill>
                  </a:defRPr>
                </a:lvl1pPr>
              </a:lstStyle>
              <a:p>
                <a:r>
                  <a:t>Vjera u trud</a:t>
                </a:r>
              </a:p>
            </p:txBody>
          </p:sp>
        </p:grpSp>
        <p:grpSp>
          <p:nvGrpSpPr>
            <p:cNvPr id="172" name="Group"/>
            <p:cNvGrpSpPr/>
            <p:nvPr/>
          </p:nvGrpSpPr>
          <p:grpSpPr>
            <a:xfrm>
              <a:off x="1204872" y="2967089"/>
              <a:ext cx="5378279" cy="868417"/>
              <a:chOff x="0" y="0"/>
              <a:chExt cx="5378277" cy="868415"/>
            </a:xfrm>
          </p:grpSpPr>
          <p:sp>
            <p:nvSpPr>
              <p:cNvPr id="170" name="Rounded Rectangle"/>
              <p:cNvSpPr/>
              <p:nvPr/>
            </p:nvSpPr>
            <p:spPr>
              <a:xfrm>
                <a:off x="0" y="0"/>
                <a:ext cx="5378278" cy="868416"/>
              </a:xfrm>
              <a:prstGeom prst="roundRect">
                <a:avLst>
                  <a:gd name="adj" fmla="val 10000"/>
                </a:avLst>
              </a:prstGeom>
              <a:solidFill>
                <a:srgbClr val="7D8C95"/>
              </a:solidFill>
              <a:ln w="25400" cap="flat">
                <a:solidFill>
                  <a:srgbClr val="7D8C95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155700">
                  <a:lnSpc>
                    <a:spcPct val="90000"/>
                  </a:lnSpc>
                  <a:spcBef>
                    <a:spcPts val="700"/>
                  </a:spcBef>
                  <a:defRPr sz="26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1" name="Učenje iz kritika"/>
              <p:cNvSpPr txBox="1"/>
              <p:nvPr/>
            </p:nvSpPr>
            <p:spPr>
              <a:xfrm>
                <a:off x="0" y="144647"/>
                <a:ext cx="4412182" cy="57912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99060" tIns="99060" rIns="99060" bIns="99060" numCol="1" anchor="ctr">
                <a:spAutoFit/>
              </a:bodyPr>
              <a:lstStyle>
                <a:lvl1pPr defTabSz="1155700">
                  <a:lnSpc>
                    <a:spcPct val="90000"/>
                  </a:lnSpc>
                  <a:spcBef>
                    <a:spcPts val="1000"/>
                  </a:spcBef>
                  <a:defRPr sz="2600">
                    <a:solidFill>
                      <a:srgbClr val="FFFFFF"/>
                    </a:solidFill>
                  </a:defRPr>
                </a:lvl1pPr>
              </a:lstStyle>
              <a:p>
                <a:r>
                  <a:t>Učenje iz kritika</a:t>
                </a:r>
              </a:p>
            </p:txBody>
          </p:sp>
        </p:grpSp>
        <p:grpSp>
          <p:nvGrpSpPr>
            <p:cNvPr id="175" name="Group"/>
            <p:cNvGrpSpPr/>
            <p:nvPr/>
          </p:nvGrpSpPr>
          <p:grpSpPr>
            <a:xfrm>
              <a:off x="1606497" y="3929316"/>
              <a:ext cx="5378279" cy="922021"/>
              <a:chOff x="0" y="0"/>
              <a:chExt cx="5378277" cy="922019"/>
            </a:xfrm>
          </p:grpSpPr>
          <p:sp>
            <p:nvSpPr>
              <p:cNvPr id="173" name="Rounded Rectangle"/>
              <p:cNvSpPr/>
              <p:nvPr/>
            </p:nvSpPr>
            <p:spPr>
              <a:xfrm>
                <a:off x="0" y="26802"/>
                <a:ext cx="5378278" cy="868416"/>
              </a:xfrm>
              <a:prstGeom prst="roundRect">
                <a:avLst>
                  <a:gd name="adj" fmla="val 10000"/>
                </a:avLst>
              </a:prstGeom>
              <a:solidFill>
                <a:srgbClr val="7D8C95"/>
              </a:solidFill>
              <a:ln w="25400" cap="flat">
                <a:solidFill>
                  <a:srgbClr val="7D8C95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155700">
                  <a:lnSpc>
                    <a:spcPct val="90000"/>
                  </a:lnSpc>
                  <a:spcBef>
                    <a:spcPts val="700"/>
                  </a:spcBef>
                  <a:defRPr sz="26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4" name="Učenje od uspješnijih drugih"/>
              <p:cNvSpPr txBox="1"/>
              <p:nvPr/>
            </p:nvSpPr>
            <p:spPr>
              <a:xfrm>
                <a:off x="0" y="0"/>
                <a:ext cx="4412182" cy="92202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99060" tIns="99060" rIns="99060" bIns="99060" numCol="1" anchor="ctr">
                <a:spAutoFit/>
              </a:bodyPr>
              <a:lstStyle>
                <a:lvl1pPr defTabSz="1155700">
                  <a:lnSpc>
                    <a:spcPct val="90000"/>
                  </a:lnSpc>
                  <a:spcBef>
                    <a:spcPts val="1000"/>
                  </a:spcBef>
                  <a:defRPr sz="2600">
                    <a:solidFill>
                      <a:srgbClr val="FFFFFF"/>
                    </a:solidFill>
                  </a:defRPr>
                </a:lvl1pPr>
              </a:lstStyle>
              <a:p>
                <a:r>
                  <a:t>Učenje od uspješnijih drugih</a:t>
                </a:r>
              </a:p>
            </p:txBody>
          </p:sp>
        </p:grpSp>
        <p:sp>
          <p:nvSpPr>
            <p:cNvPr id="176" name="Shape"/>
            <p:cNvSpPr/>
            <p:nvPr/>
          </p:nvSpPr>
          <p:spPr>
            <a:xfrm>
              <a:off x="4813806" y="634426"/>
              <a:ext cx="564471" cy="564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880"/>
                  </a:moveTo>
                  <a:lnTo>
                    <a:pt x="4860" y="11880"/>
                  </a:lnTo>
                  <a:lnTo>
                    <a:pt x="4860" y="0"/>
                  </a:lnTo>
                  <a:lnTo>
                    <a:pt x="16740" y="0"/>
                  </a:lnTo>
                  <a:lnTo>
                    <a:pt x="16740" y="11880"/>
                  </a:lnTo>
                  <a:lnTo>
                    <a:pt x="21600" y="1188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D9D9D9">
                <a:alpha val="90000"/>
              </a:srgbClr>
            </a:solidFill>
            <a:ln w="25400" cap="flat">
              <a:solidFill>
                <a:srgbClr val="D9D9D9">
                  <a:alpha val="9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111250">
                <a:lnSpc>
                  <a:spcPct val="90000"/>
                </a:lnSpc>
                <a:spcBef>
                  <a:spcPts val="700"/>
                </a:spcBef>
                <a:defRPr sz="2500"/>
              </a:pPr>
              <a:endParaRPr/>
            </a:p>
          </p:txBody>
        </p:sp>
        <p:sp>
          <p:nvSpPr>
            <p:cNvPr id="177" name="Shape"/>
            <p:cNvSpPr/>
            <p:nvPr/>
          </p:nvSpPr>
          <p:spPr>
            <a:xfrm>
              <a:off x="5215430" y="1623456"/>
              <a:ext cx="564471" cy="564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880"/>
                  </a:moveTo>
                  <a:lnTo>
                    <a:pt x="4860" y="11880"/>
                  </a:lnTo>
                  <a:lnTo>
                    <a:pt x="4860" y="0"/>
                  </a:lnTo>
                  <a:lnTo>
                    <a:pt x="16740" y="0"/>
                  </a:lnTo>
                  <a:lnTo>
                    <a:pt x="16740" y="11880"/>
                  </a:lnTo>
                  <a:lnTo>
                    <a:pt x="21600" y="1188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D9D9D9">
                <a:alpha val="90000"/>
              </a:srgbClr>
            </a:solidFill>
            <a:ln w="25400" cap="flat">
              <a:solidFill>
                <a:srgbClr val="D9D9D9">
                  <a:alpha val="9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111250">
                <a:lnSpc>
                  <a:spcPct val="90000"/>
                </a:lnSpc>
                <a:spcBef>
                  <a:spcPts val="700"/>
                </a:spcBef>
                <a:defRPr sz="2500"/>
              </a:pPr>
              <a:endParaRPr/>
            </a:p>
          </p:txBody>
        </p:sp>
        <p:sp>
          <p:nvSpPr>
            <p:cNvPr id="178" name="Shape"/>
            <p:cNvSpPr/>
            <p:nvPr/>
          </p:nvSpPr>
          <p:spPr>
            <a:xfrm>
              <a:off x="5617055" y="2598011"/>
              <a:ext cx="564471" cy="564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880"/>
                  </a:moveTo>
                  <a:lnTo>
                    <a:pt x="4860" y="11880"/>
                  </a:lnTo>
                  <a:lnTo>
                    <a:pt x="4860" y="0"/>
                  </a:lnTo>
                  <a:lnTo>
                    <a:pt x="16740" y="0"/>
                  </a:lnTo>
                  <a:lnTo>
                    <a:pt x="16740" y="11880"/>
                  </a:lnTo>
                  <a:lnTo>
                    <a:pt x="21600" y="1188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D9D9D9">
                <a:alpha val="90000"/>
              </a:srgbClr>
            </a:solidFill>
            <a:ln w="25400" cap="flat">
              <a:solidFill>
                <a:srgbClr val="D9D9D9">
                  <a:alpha val="9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111250">
                <a:lnSpc>
                  <a:spcPct val="90000"/>
                </a:lnSpc>
                <a:spcBef>
                  <a:spcPts val="700"/>
                </a:spcBef>
                <a:defRPr sz="2500"/>
              </a:pPr>
              <a:endParaRPr/>
            </a:p>
          </p:txBody>
        </p:sp>
        <p:sp>
          <p:nvSpPr>
            <p:cNvPr id="179" name="Shape"/>
            <p:cNvSpPr/>
            <p:nvPr/>
          </p:nvSpPr>
          <p:spPr>
            <a:xfrm>
              <a:off x="6018679" y="3596690"/>
              <a:ext cx="564471" cy="564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880"/>
                  </a:moveTo>
                  <a:lnTo>
                    <a:pt x="4860" y="11880"/>
                  </a:lnTo>
                  <a:lnTo>
                    <a:pt x="4860" y="0"/>
                  </a:lnTo>
                  <a:lnTo>
                    <a:pt x="16740" y="0"/>
                  </a:lnTo>
                  <a:lnTo>
                    <a:pt x="16740" y="11880"/>
                  </a:lnTo>
                  <a:lnTo>
                    <a:pt x="21600" y="1188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CFD7E7">
                <a:alpha val="90000"/>
              </a:srgbClr>
            </a:solidFill>
            <a:ln w="25400" cap="flat">
              <a:solidFill>
                <a:srgbClr val="CFD7E7">
                  <a:alpha val="90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111250">
                <a:lnSpc>
                  <a:spcPct val="90000"/>
                </a:lnSpc>
                <a:spcBef>
                  <a:spcPts val="700"/>
                </a:spcBef>
                <a:defRPr sz="2500"/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1724" y="308200"/>
            <a:ext cx="1464908" cy="600520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TextBox 8"/>
          <p:cNvSpPr txBox="1"/>
          <p:nvPr/>
        </p:nvSpPr>
        <p:spPr>
          <a:xfrm>
            <a:off x="251519" y="6381327"/>
            <a:ext cx="2808314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500">
                <a:solidFill>
                  <a:srgbClr val="7D8C9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r>
              <a:t>www.mentalnitrening.hr</a:t>
            </a:r>
          </a:p>
        </p:txBody>
      </p:sp>
      <p:sp>
        <p:nvSpPr>
          <p:cNvPr id="185" name="TextBox 9"/>
          <p:cNvSpPr txBox="1"/>
          <p:nvPr/>
        </p:nvSpPr>
        <p:spPr>
          <a:xfrm>
            <a:off x="179512" y="1052736"/>
            <a:ext cx="6336704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4200">
                <a:solidFill>
                  <a:srgbClr val="E50000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lvl1pPr>
          </a:lstStyle>
          <a:p>
            <a:r>
              <a:t>TRUD ILI TALENT</a:t>
            </a:r>
          </a:p>
        </p:txBody>
      </p:sp>
      <p:sp>
        <p:nvSpPr>
          <p:cNvPr id="186" name="TextBox 10"/>
          <p:cNvSpPr txBox="1"/>
          <p:nvPr/>
        </p:nvSpPr>
        <p:spPr>
          <a:xfrm>
            <a:off x="187366" y="1692096"/>
            <a:ext cx="6336704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200">
                <a:solidFill>
                  <a:srgbClr val="7D8C95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lvl1pPr>
          </a:lstStyle>
          <a:p>
            <a:r>
              <a:t>CAROL DWECK</a:t>
            </a:r>
          </a:p>
        </p:txBody>
      </p:sp>
      <p:sp>
        <p:nvSpPr>
          <p:cNvPr id="187" name="TextBox 11"/>
          <p:cNvSpPr txBox="1"/>
          <p:nvPr/>
        </p:nvSpPr>
        <p:spPr>
          <a:xfrm>
            <a:off x="2103635" y="2623845"/>
            <a:ext cx="6644829" cy="2059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buSzPct val="100000"/>
              <a:buFont typeface="Arial"/>
              <a:buChar char="•"/>
              <a:defRPr sz="2600">
                <a:solidFill>
                  <a:srgbClr val="7D8C95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 Formiraju se rano u životu</a:t>
            </a:r>
          </a:p>
          <a:p>
            <a:pPr>
              <a:buSzPct val="100000"/>
              <a:buFont typeface="Arial"/>
              <a:buChar char="•"/>
              <a:defRPr sz="2600">
                <a:solidFill>
                  <a:srgbClr val="7D8C95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 Utjecaj odraslih (roditelja, profesora, trenera…)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buSzPct val="100000"/>
              <a:buFont typeface="Arial"/>
              <a:buChar char="•"/>
              <a:defRPr sz="2600">
                <a:solidFill>
                  <a:srgbClr val="7D8C95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 Važno je hvaliti, ali trebamo paziti što hvalimo!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0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1724" y="308200"/>
            <a:ext cx="1464908" cy="600520"/>
          </a:xfrm>
          <a:prstGeom prst="rect">
            <a:avLst/>
          </a:prstGeom>
          <a:ln w="12700">
            <a:miter lim="400000"/>
          </a:ln>
        </p:spPr>
      </p:pic>
      <p:sp>
        <p:nvSpPr>
          <p:cNvPr id="191" name="TextBox 8"/>
          <p:cNvSpPr txBox="1"/>
          <p:nvPr/>
        </p:nvSpPr>
        <p:spPr>
          <a:xfrm>
            <a:off x="251519" y="6381327"/>
            <a:ext cx="2808314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500">
                <a:solidFill>
                  <a:srgbClr val="7D8C9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r>
              <a:t>www.mentalnitrening.hr</a:t>
            </a:r>
          </a:p>
        </p:txBody>
      </p:sp>
      <p:sp>
        <p:nvSpPr>
          <p:cNvPr id="192" name="TextBox 9"/>
          <p:cNvSpPr txBox="1"/>
          <p:nvPr/>
        </p:nvSpPr>
        <p:spPr>
          <a:xfrm>
            <a:off x="179512" y="1052736"/>
            <a:ext cx="6336704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4200">
                <a:solidFill>
                  <a:srgbClr val="E50000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lvl1pPr>
          </a:lstStyle>
          <a:p>
            <a:r>
              <a:t>ISKUSTVA IZ PRAKSE</a:t>
            </a:r>
          </a:p>
        </p:txBody>
      </p:sp>
      <p:grpSp>
        <p:nvGrpSpPr>
          <p:cNvPr id="195" name="image17.jpeg"/>
          <p:cNvGrpSpPr/>
          <p:nvPr/>
        </p:nvGrpSpPr>
        <p:grpSpPr>
          <a:xfrm>
            <a:off x="1326355" y="2433272"/>
            <a:ext cx="6491290" cy="2771777"/>
            <a:chOff x="0" y="0"/>
            <a:chExt cx="6491288" cy="2771775"/>
          </a:xfrm>
        </p:grpSpPr>
        <p:pic>
          <p:nvPicPr>
            <p:cNvPr id="193" name="image17.jpeg" descr="image17.jpeg"/>
            <p:cNvPicPr>
              <a:picLocks noChangeAspect="1"/>
            </p:cNvPicPr>
            <p:nvPr/>
          </p:nvPicPr>
          <p:blipFill>
            <a:blip r:embed="rId4">
              <a:extLst/>
            </a:blip>
            <a:srcRect t="26613" b="15322"/>
            <a:stretch>
              <a:fillRect/>
            </a:stretch>
          </p:blipFill>
          <p:spPr>
            <a:xfrm>
              <a:off x="101600" y="101599"/>
              <a:ext cx="6275389" cy="242887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4" name="image17.jpeg" descr="image17.jpe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6491289" cy="277177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1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Picture 17" descr="Picture 17"/>
          <p:cNvPicPr>
            <a:picLocks noChangeAspect="1"/>
          </p:cNvPicPr>
          <p:nvPr/>
        </p:nvPicPr>
        <p:blipFill>
          <a:blip r:embed="rId2">
            <a:extLst/>
          </a:blip>
          <a:srcRect t="7936"/>
          <a:stretch>
            <a:fillRect/>
          </a:stretch>
        </p:blipFill>
        <p:spPr>
          <a:xfrm>
            <a:off x="939497" y="1379735"/>
            <a:ext cx="3375892" cy="409845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Picture 15" descr="Picture 1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45571" y="1865603"/>
            <a:ext cx="3126794" cy="31267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" grpId="1" animBg="1" advAuto="0"/>
      <p:bldP spid="198" grpId="2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1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1724" y="308200"/>
            <a:ext cx="1464908" cy="600520"/>
          </a:xfrm>
          <a:prstGeom prst="rect">
            <a:avLst/>
          </a:prstGeom>
          <a:ln w="12700">
            <a:miter lim="400000"/>
          </a:ln>
        </p:spPr>
      </p:pic>
      <p:sp>
        <p:nvSpPr>
          <p:cNvPr id="202" name="TextBox 8"/>
          <p:cNvSpPr txBox="1"/>
          <p:nvPr/>
        </p:nvSpPr>
        <p:spPr>
          <a:xfrm>
            <a:off x="251519" y="6381327"/>
            <a:ext cx="2808314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500">
                <a:solidFill>
                  <a:srgbClr val="7D8C9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r>
              <a:t>www.mentalnitrening.hr</a:t>
            </a:r>
          </a:p>
        </p:txBody>
      </p:sp>
      <p:sp>
        <p:nvSpPr>
          <p:cNvPr id="203" name="TextBox 9"/>
          <p:cNvSpPr txBox="1"/>
          <p:nvPr/>
        </p:nvSpPr>
        <p:spPr>
          <a:xfrm>
            <a:off x="179512" y="1052736"/>
            <a:ext cx="6336704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4200">
                <a:solidFill>
                  <a:srgbClr val="E50000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lvl1pPr>
          </a:lstStyle>
          <a:p>
            <a:r>
              <a:t>ANGAŽMAN (fokus+trud)</a:t>
            </a:r>
          </a:p>
        </p:txBody>
      </p:sp>
      <p:grpSp>
        <p:nvGrpSpPr>
          <p:cNvPr id="224" name="Diagram 12"/>
          <p:cNvGrpSpPr/>
          <p:nvPr/>
        </p:nvGrpSpPr>
        <p:grpSpPr>
          <a:xfrm>
            <a:off x="2475967" y="1845172"/>
            <a:ext cx="4624113" cy="4463798"/>
            <a:chOff x="0" y="0"/>
            <a:chExt cx="4624112" cy="4463797"/>
          </a:xfrm>
        </p:grpSpPr>
        <p:grpSp>
          <p:nvGrpSpPr>
            <p:cNvPr id="206" name="Group"/>
            <p:cNvGrpSpPr/>
            <p:nvPr/>
          </p:nvGrpSpPr>
          <p:grpSpPr>
            <a:xfrm>
              <a:off x="1637755" y="0"/>
              <a:ext cx="1348603" cy="1348602"/>
              <a:chOff x="0" y="0"/>
              <a:chExt cx="1348601" cy="1348601"/>
            </a:xfrm>
          </p:grpSpPr>
          <p:sp>
            <p:nvSpPr>
              <p:cNvPr id="204" name="Circle"/>
              <p:cNvSpPr/>
              <p:nvPr/>
            </p:nvSpPr>
            <p:spPr>
              <a:xfrm>
                <a:off x="0" y="0"/>
                <a:ext cx="1348602" cy="1348602"/>
              </a:xfrm>
              <a:prstGeom prst="ellipse">
                <a:avLst/>
              </a:prstGeom>
              <a:solidFill>
                <a:srgbClr val="7D8C95"/>
              </a:solidFill>
              <a:ln w="25400" cap="flat">
                <a:solidFill>
                  <a:srgbClr val="7D8C95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755650">
                  <a:lnSpc>
                    <a:spcPct val="90000"/>
                  </a:lnSpc>
                  <a:spcBef>
                    <a:spcPts val="700"/>
                  </a:spcBef>
                  <a:defRPr sz="17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5" name="angažman"/>
              <p:cNvSpPr txBox="1"/>
              <p:nvPr/>
            </p:nvSpPr>
            <p:spPr>
              <a:xfrm>
                <a:off x="0" y="525710"/>
                <a:ext cx="1348602" cy="2971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1590" tIns="21590" rIns="21590" bIns="21590" numCol="1" anchor="ctr">
                <a:spAutoFit/>
              </a:bodyPr>
              <a:lstStyle>
                <a:lvl1pPr algn="ctr" defTabSz="755650">
                  <a:lnSpc>
                    <a:spcPct val="90000"/>
                  </a:lnSpc>
                  <a:spcBef>
                    <a:spcPts val="700"/>
                  </a:spcBef>
                  <a:defRPr sz="1700">
                    <a:solidFill>
                      <a:srgbClr val="FFFFFF"/>
                    </a:solidFill>
                  </a:defRPr>
                </a:lvl1pPr>
              </a:lstStyle>
              <a:p>
                <a:r>
                  <a:t>angažman</a:t>
                </a:r>
              </a:p>
            </p:txBody>
          </p:sp>
        </p:grpSp>
        <p:sp>
          <p:nvSpPr>
            <p:cNvPr id="207" name="Arrow"/>
            <p:cNvSpPr/>
            <p:nvPr/>
          </p:nvSpPr>
          <p:spPr>
            <a:xfrm rot="2160000">
              <a:off x="2943652" y="1035715"/>
              <a:ext cx="358161" cy="455154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BFBFBF"/>
            </a:solidFill>
            <a:ln w="9525" cap="flat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ts val="700"/>
                </a:spcBef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210" name="Group"/>
            <p:cNvGrpSpPr/>
            <p:nvPr/>
          </p:nvGrpSpPr>
          <p:grpSpPr>
            <a:xfrm>
              <a:off x="3275510" y="1189899"/>
              <a:ext cx="1348603" cy="1348603"/>
              <a:chOff x="0" y="0"/>
              <a:chExt cx="1348601" cy="1348601"/>
            </a:xfrm>
          </p:grpSpPr>
          <p:sp>
            <p:nvSpPr>
              <p:cNvPr id="208" name="Circle"/>
              <p:cNvSpPr/>
              <p:nvPr/>
            </p:nvSpPr>
            <p:spPr>
              <a:xfrm>
                <a:off x="0" y="0"/>
                <a:ext cx="1348602" cy="1348602"/>
              </a:xfrm>
              <a:prstGeom prst="ellipse">
                <a:avLst/>
              </a:prstGeom>
              <a:solidFill>
                <a:srgbClr val="7D8C95"/>
              </a:solidFill>
              <a:ln w="25400" cap="flat">
                <a:solidFill>
                  <a:srgbClr val="7D8C95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755650">
                  <a:lnSpc>
                    <a:spcPct val="90000"/>
                  </a:lnSpc>
                  <a:spcBef>
                    <a:spcPts val="700"/>
                  </a:spcBef>
                  <a:defRPr sz="17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9" name="motivacija"/>
              <p:cNvSpPr txBox="1"/>
              <p:nvPr/>
            </p:nvSpPr>
            <p:spPr>
              <a:xfrm>
                <a:off x="0" y="525710"/>
                <a:ext cx="1348602" cy="2971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1590" tIns="21590" rIns="21590" bIns="21590" numCol="1" anchor="ctr">
                <a:spAutoFit/>
              </a:bodyPr>
              <a:lstStyle>
                <a:lvl1pPr algn="ctr" defTabSz="755650">
                  <a:lnSpc>
                    <a:spcPct val="90000"/>
                  </a:lnSpc>
                  <a:spcBef>
                    <a:spcPts val="700"/>
                  </a:spcBef>
                  <a:defRPr sz="1700">
                    <a:solidFill>
                      <a:srgbClr val="FFFFFF"/>
                    </a:solidFill>
                  </a:defRPr>
                </a:lvl1pPr>
              </a:lstStyle>
              <a:p>
                <a:r>
                  <a:t>motivacija</a:t>
                </a:r>
              </a:p>
            </p:txBody>
          </p:sp>
        </p:grpSp>
        <p:sp>
          <p:nvSpPr>
            <p:cNvPr id="211" name="Arrow"/>
            <p:cNvSpPr/>
            <p:nvPr/>
          </p:nvSpPr>
          <p:spPr>
            <a:xfrm rot="6480000">
              <a:off x="3461080" y="2589632"/>
              <a:ext cx="358161" cy="455154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BFBFBF"/>
            </a:solidFill>
            <a:ln w="9525" cap="flat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ts val="700"/>
                </a:spcBef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214" name="Group"/>
            <p:cNvGrpSpPr/>
            <p:nvPr/>
          </p:nvGrpSpPr>
          <p:grpSpPr>
            <a:xfrm>
              <a:off x="2649942" y="3115195"/>
              <a:ext cx="1348603" cy="1348603"/>
              <a:chOff x="0" y="0"/>
              <a:chExt cx="1348601" cy="1348601"/>
            </a:xfrm>
          </p:grpSpPr>
          <p:sp>
            <p:nvSpPr>
              <p:cNvPr id="212" name="Circle"/>
              <p:cNvSpPr/>
              <p:nvPr/>
            </p:nvSpPr>
            <p:spPr>
              <a:xfrm>
                <a:off x="0" y="0"/>
                <a:ext cx="1348602" cy="1348602"/>
              </a:xfrm>
              <a:prstGeom prst="ellipse">
                <a:avLst/>
              </a:prstGeom>
              <a:solidFill>
                <a:srgbClr val="7D8C95"/>
              </a:solidFill>
              <a:ln w="25400" cap="flat">
                <a:solidFill>
                  <a:srgbClr val="7D8C95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755650">
                  <a:lnSpc>
                    <a:spcPct val="90000"/>
                  </a:lnSpc>
                  <a:spcBef>
                    <a:spcPts val="700"/>
                  </a:spcBef>
                  <a:defRPr sz="17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3" name="napredak"/>
              <p:cNvSpPr txBox="1"/>
              <p:nvPr/>
            </p:nvSpPr>
            <p:spPr>
              <a:xfrm>
                <a:off x="0" y="525710"/>
                <a:ext cx="1348602" cy="2971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1590" tIns="21590" rIns="21590" bIns="21590" numCol="1" anchor="ctr">
                <a:spAutoFit/>
              </a:bodyPr>
              <a:lstStyle>
                <a:lvl1pPr algn="ctr" defTabSz="755650">
                  <a:lnSpc>
                    <a:spcPct val="90000"/>
                  </a:lnSpc>
                  <a:spcBef>
                    <a:spcPts val="700"/>
                  </a:spcBef>
                  <a:defRPr sz="1700">
                    <a:solidFill>
                      <a:srgbClr val="FFFFFF"/>
                    </a:solidFill>
                  </a:defRPr>
                </a:lvl1pPr>
              </a:lstStyle>
              <a:p>
                <a:r>
                  <a:t>napredak</a:t>
                </a:r>
              </a:p>
            </p:txBody>
          </p:sp>
        </p:grpSp>
        <p:sp>
          <p:nvSpPr>
            <p:cNvPr id="215" name="Arrow"/>
            <p:cNvSpPr/>
            <p:nvPr/>
          </p:nvSpPr>
          <p:spPr>
            <a:xfrm rot="10800000">
              <a:off x="2143112" y="3561919"/>
              <a:ext cx="358161" cy="455154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BFBFBF"/>
            </a:solidFill>
            <a:ln w="9525" cap="flat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ts val="700"/>
                </a:spcBef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218" name="Group"/>
            <p:cNvGrpSpPr/>
            <p:nvPr/>
          </p:nvGrpSpPr>
          <p:grpSpPr>
            <a:xfrm>
              <a:off x="625566" y="3115195"/>
              <a:ext cx="1348603" cy="1348603"/>
              <a:chOff x="0" y="0"/>
              <a:chExt cx="1348601" cy="1348601"/>
            </a:xfrm>
          </p:grpSpPr>
          <p:sp>
            <p:nvSpPr>
              <p:cNvPr id="216" name="Circle"/>
              <p:cNvSpPr/>
              <p:nvPr/>
            </p:nvSpPr>
            <p:spPr>
              <a:xfrm>
                <a:off x="0" y="0"/>
                <a:ext cx="1348602" cy="1348602"/>
              </a:xfrm>
              <a:prstGeom prst="ellipse">
                <a:avLst/>
              </a:prstGeom>
              <a:solidFill>
                <a:srgbClr val="7D8C95"/>
              </a:solidFill>
              <a:ln w="25400" cap="flat">
                <a:solidFill>
                  <a:srgbClr val="7D8C95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755650">
                  <a:lnSpc>
                    <a:spcPct val="90000"/>
                  </a:lnSpc>
                  <a:spcBef>
                    <a:spcPts val="700"/>
                  </a:spcBef>
                  <a:defRPr sz="17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7" name="uživanje"/>
              <p:cNvSpPr txBox="1"/>
              <p:nvPr/>
            </p:nvSpPr>
            <p:spPr>
              <a:xfrm>
                <a:off x="0" y="525710"/>
                <a:ext cx="1348602" cy="2971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1590" tIns="21590" rIns="21590" bIns="21590" numCol="1" anchor="ctr">
                <a:spAutoFit/>
              </a:bodyPr>
              <a:lstStyle>
                <a:lvl1pPr algn="ctr" defTabSz="755650">
                  <a:lnSpc>
                    <a:spcPct val="90000"/>
                  </a:lnSpc>
                  <a:spcBef>
                    <a:spcPts val="700"/>
                  </a:spcBef>
                  <a:defRPr sz="1700">
                    <a:solidFill>
                      <a:srgbClr val="FFFFFF"/>
                    </a:solidFill>
                  </a:defRPr>
                </a:lvl1pPr>
              </a:lstStyle>
              <a:p>
                <a:r>
                  <a:t>uživanje</a:t>
                </a:r>
              </a:p>
            </p:txBody>
          </p:sp>
        </p:grpSp>
        <p:sp>
          <p:nvSpPr>
            <p:cNvPr id="219" name="Arrow"/>
            <p:cNvSpPr/>
            <p:nvPr/>
          </p:nvSpPr>
          <p:spPr>
            <a:xfrm rot="15120000">
              <a:off x="811137" y="2608913"/>
              <a:ext cx="358161" cy="455154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BFBFBF"/>
            </a:solidFill>
            <a:ln w="9525" cap="flat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ts val="700"/>
                </a:spcBef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222" name="Group"/>
            <p:cNvGrpSpPr/>
            <p:nvPr/>
          </p:nvGrpSpPr>
          <p:grpSpPr>
            <a:xfrm>
              <a:off x="0" y="1189899"/>
              <a:ext cx="1348602" cy="1348603"/>
              <a:chOff x="0" y="0"/>
              <a:chExt cx="1348601" cy="1348601"/>
            </a:xfrm>
          </p:grpSpPr>
          <p:sp>
            <p:nvSpPr>
              <p:cNvPr id="220" name="Circle"/>
              <p:cNvSpPr/>
              <p:nvPr/>
            </p:nvSpPr>
            <p:spPr>
              <a:xfrm>
                <a:off x="0" y="0"/>
                <a:ext cx="1348602" cy="1348602"/>
              </a:xfrm>
              <a:prstGeom prst="ellipse">
                <a:avLst/>
              </a:prstGeom>
              <a:solidFill>
                <a:srgbClr val="7D8C95"/>
              </a:solidFill>
              <a:ln w="25400" cap="flat">
                <a:solidFill>
                  <a:srgbClr val="7D8C95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755650">
                  <a:lnSpc>
                    <a:spcPct val="90000"/>
                  </a:lnSpc>
                  <a:spcBef>
                    <a:spcPts val="700"/>
                  </a:spcBef>
                  <a:defRPr sz="17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1" name="uspjeh"/>
              <p:cNvSpPr txBox="1"/>
              <p:nvPr/>
            </p:nvSpPr>
            <p:spPr>
              <a:xfrm>
                <a:off x="0" y="525710"/>
                <a:ext cx="1348602" cy="2971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1590" tIns="21590" rIns="21590" bIns="21590" numCol="1" anchor="ctr">
                <a:spAutoFit/>
              </a:bodyPr>
              <a:lstStyle>
                <a:lvl1pPr algn="ctr" defTabSz="755650">
                  <a:lnSpc>
                    <a:spcPct val="90000"/>
                  </a:lnSpc>
                  <a:spcBef>
                    <a:spcPts val="700"/>
                  </a:spcBef>
                  <a:defRPr sz="1700">
                    <a:solidFill>
                      <a:srgbClr val="FFFFFF"/>
                    </a:solidFill>
                  </a:defRPr>
                </a:lvl1pPr>
              </a:lstStyle>
              <a:p>
                <a:r>
                  <a:t>uspjeh</a:t>
                </a:r>
              </a:p>
            </p:txBody>
          </p:sp>
        </p:grpSp>
        <p:sp>
          <p:nvSpPr>
            <p:cNvPr id="223" name="Arrow"/>
            <p:cNvSpPr/>
            <p:nvPr/>
          </p:nvSpPr>
          <p:spPr>
            <a:xfrm rot="19440000">
              <a:off x="1305898" y="1047632"/>
              <a:ext cx="358160" cy="455154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BFBFBF"/>
            </a:solidFill>
            <a:ln w="9525" cap="flat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ts val="700"/>
                </a:spcBef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Prikaz na zaslonu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6" baseType="lpstr">
      <vt:lpstr>Arial</vt:lpstr>
      <vt:lpstr>Calibri</vt:lpstr>
      <vt:lpstr>Open Sans</vt:lpstr>
      <vt:lpstr>Open Sans Condensed</vt:lpstr>
      <vt:lpstr>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cp:lastModifiedBy>Kreso Vargec</cp:lastModifiedBy>
  <cp:revision>1</cp:revision>
  <dcterms:modified xsi:type="dcterms:W3CDTF">2018-11-29T17:08:31Z</dcterms:modified>
</cp:coreProperties>
</file>